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83" r:id="rId3"/>
    <p:sldId id="338" r:id="rId4"/>
    <p:sldId id="339" r:id="rId5"/>
    <p:sldId id="358" r:id="rId6"/>
    <p:sldId id="290" r:id="rId7"/>
    <p:sldId id="340" r:id="rId8"/>
    <p:sldId id="384" r:id="rId9"/>
    <p:sldId id="376" r:id="rId10"/>
    <p:sldId id="351" r:id="rId11"/>
    <p:sldId id="360" r:id="rId12"/>
    <p:sldId id="381" r:id="rId13"/>
    <p:sldId id="382" r:id="rId14"/>
    <p:sldId id="374" r:id="rId15"/>
    <p:sldId id="375" r:id="rId16"/>
    <p:sldId id="347" r:id="rId17"/>
    <p:sldId id="348" r:id="rId18"/>
    <p:sldId id="349" r:id="rId19"/>
    <p:sldId id="385" r:id="rId20"/>
    <p:sldId id="371" r:id="rId21"/>
    <p:sldId id="372" r:id="rId22"/>
    <p:sldId id="373" r:id="rId23"/>
    <p:sldId id="377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9" r:id="rId34"/>
    <p:sldId id="400" r:id="rId35"/>
    <p:sldId id="402" r:id="rId36"/>
    <p:sldId id="403" r:id="rId37"/>
    <p:sldId id="405" r:id="rId38"/>
    <p:sldId id="404" r:id="rId39"/>
    <p:sldId id="413" r:id="rId40"/>
    <p:sldId id="386" r:id="rId41"/>
    <p:sldId id="350" r:id="rId42"/>
    <p:sldId id="352" r:id="rId43"/>
    <p:sldId id="354" r:id="rId44"/>
    <p:sldId id="355" r:id="rId45"/>
    <p:sldId id="356" r:id="rId46"/>
    <p:sldId id="353" r:id="rId47"/>
    <p:sldId id="387" r:id="rId48"/>
    <p:sldId id="370" r:id="rId49"/>
    <p:sldId id="342" r:id="rId50"/>
    <p:sldId id="359" r:id="rId51"/>
    <p:sldId id="388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03531114-32EC-45BA-ADFF-F777150079AD}">
          <p14:sldIdLst>
            <p14:sldId id="256"/>
          </p14:sldIdLst>
        </p14:section>
        <p14:section name="особенности системных плат" id="{3968245A-189C-463A-AB75-F00C15E449A5}">
          <p14:sldIdLst>
            <p14:sldId id="383"/>
            <p14:sldId id="338"/>
            <p14:sldId id="339"/>
            <p14:sldId id="358"/>
            <p14:sldId id="290"/>
            <p14:sldId id="340"/>
          </p14:sldIdLst>
        </p14:section>
        <p14:section name="Шинная организация системных плат" id="{66580CEB-7B6B-4E21-B904-964E15F8AC15}">
          <p14:sldIdLst>
            <p14:sldId id="384"/>
            <p14:sldId id="376"/>
            <p14:sldId id="351"/>
            <p14:sldId id="360"/>
            <p14:sldId id="381"/>
            <p14:sldId id="382"/>
            <p14:sldId id="374"/>
            <p14:sldId id="375"/>
            <p14:sldId id="347"/>
            <p14:sldId id="348"/>
            <p14:sldId id="349"/>
          </p14:sldIdLst>
        </p14:section>
        <p14:section name="интерфейсные шины" id="{B98098CE-7D2C-4337-877B-A6DDF1CEF6D2}">
          <p14:sldIdLst>
            <p14:sldId id="385"/>
            <p14:sldId id="371"/>
            <p14:sldId id="372"/>
            <p14:sldId id="373"/>
            <p14:sldId id="37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9"/>
            <p14:sldId id="400"/>
            <p14:sldId id="402"/>
            <p14:sldId id="403"/>
            <p14:sldId id="405"/>
            <p14:sldId id="404"/>
            <p14:sldId id="413"/>
          </p14:sldIdLst>
        </p14:section>
        <p14:section name="Шины процессор-память" id="{33F29D32-ECF7-498F-B278-D3634CFD82EA}">
          <p14:sldIdLst>
            <p14:sldId id="386"/>
            <p14:sldId id="350"/>
            <p14:sldId id="352"/>
            <p14:sldId id="354"/>
            <p14:sldId id="355"/>
            <p14:sldId id="356"/>
            <p14:sldId id="353"/>
          </p14:sldIdLst>
        </p14:section>
        <p14:section name="Особенности чипсетов" id="{DE647AB5-41EF-4FC4-9089-A99DB9A2C9AE}">
          <p14:sldIdLst>
            <p14:sldId id="387"/>
            <p14:sldId id="370"/>
            <p14:sldId id="342"/>
            <p14:sldId id="359"/>
          </p14:sldIdLst>
        </p14:section>
        <p14:section name="BIOS-UEFI" id="{4AB3056A-6D48-49B5-AA8B-DF3DF2744F8B}">
          <p14:sldIdLst>
            <p14:sldId id="388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>
      <p:cViewPr varScale="1">
        <p:scale>
          <a:sx n="96" d="100"/>
          <a:sy n="96" d="100"/>
        </p:scale>
        <p:origin x="-48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42B24-77BB-4BC1-9DF3-4A3F237C5B04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7CB4E-080A-4F74-BEB9-FA60D00F2E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56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746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922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07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372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751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839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181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649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108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6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344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163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89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048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656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136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709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952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750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750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620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955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977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619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685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853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046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095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965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70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334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90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147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47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402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402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7CB4E-080A-4F74-BEB9-FA60D00F2E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9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5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50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5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23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09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3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50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0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29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28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77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4D002-0EC3-4530-B910-76D5CAB57DE5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90C7C-C2FD-4341-A91E-0690CC6081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07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Аппаратные средства телекоммуникационных систем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 smtClean="0"/>
              <a:t>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4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Виды шин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790576"/>
            <a:ext cx="8229600" cy="5662760"/>
          </a:xfrm>
        </p:spPr>
        <p:txBody>
          <a:bodyPr>
            <a:normAutofit fontScale="92500" lnSpcReduction="10000"/>
          </a:bodyPr>
          <a:lstStyle/>
          <a:p>
            <a:pPr marL="285750" indent="-285750"/>
            <a:r>
              <a:rPr lang="ru-RU" sz="2000" b="1" dirty="0"/>
              <a:t>По назначению: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специализированные (например </a:t>
            </a:r>
            <a:r>
              <a:rPr lang="en-US" sz="2000" dirty="0"/>
              <a:t>IDE, Ethernet)</a:t>
            </a:r>
            <a:r>
              <a:rPr lang="ru-RU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 универсальные</a:t>
            </a:r>
            <a:r>
              <a:rPr lang="en-US" sz="2000" dirty="0"/>
              <a:t> </a:t>
            </a:r>
            <a:r>
              <a:rPr lang="ru-RU" sz="2000" dirty="0"/>
              <a:t>(например </a:t>
            </a:r>
            <a:r>
              <a:rPr lang="en-US" sz="2000" dirty="0"/>
              <a:t>USB, PCI)</a:t>
            </a:r>
            <a:r>
              <a:rPr lang="ru-RU" sz="2000" dirty="0"/>
              <a:t>,</a:t>
            </a:r>
          </a:p>
          <a:p>
            <a:pPr marL="0" lvl="1">
              <a:buFont typeface="Arial" panose="020B0604020202020204" pitchFamily="34" charset="0"/>
              <a:buChar char="•"/>
            </a:pPr>
            <a:r>
              <a:rPr lang="ru-RU" sz="2000" dirty="0"/>
              <a:t>   </a:t>
            </a:r>
            <a:r>
              <a:rPr lang="ru-RU" sz="2000" b="1" dirty="0"/>
              <a:t>По числу подключаемых устройств</a:t>
            </a:r>
            <a:endParaRPr lang="en-US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Выделенные интерфейсы (одно устройство к одному порту)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/>
              <a:t>Разделяемые интерфейсы(</a:t>
            </a:r>
            <a:r>
              <a:rPr lang="ru-RU" sz="2000" dirty="0" err="1"/>
              <a:t>хабы</a:t>
            </a:r>
            <a:r>
              <a:rPr lang="ru-RU" sz="2000" dirty="0"/>
              <a:t>)</a:t>
            </a:r>
          </a:p>
          <a:p>
            <a:r>
              <a:rPr lang="ru-RU" sz="2000" b="1" dirty="0" smtClean="0"/>
              <a:t>По степени синхронности</a:t>
            </a:r>
            <a:r>
              <a:rPr lang="ru-RU" sz="2000" dirty="0" smtClean="0"/>
              <a:t>:</a:t>
            </a:r>
          </a:p>
          <a:p>
            <a:pPr lvl="1"/>
            <a:r>
              <a:rPr lang="ru-RU" sz="2000" b="1" dirty="0" smtClean="0"/>
              <a:t>синхронные </a:t>
            </a:r>
            <a:r>
              <a:rPr lang="ru-RU" sz="2000" dirty="0" smtClean="0"/>
              <a:t>(осуществляющими передачу данных только по тактовым импульсам) </a:t>
            </a:r>
          </a:p>
          <a:p>
            <a:pPr lvl="1"/>
            <a:r>
              <a:rPr lang="ru-RU" sz="2000" b="1" dirty="0" smtClean="0"/>
              <a:t>асинхронные </a:t>
            </a:r>
            <a:r>
              <a:rPr lang="ru-RU" sz="2000" dirty="0"/>
              <a:t>(осуществляющими передачу данных в произвольные моменты времени), </a:t>
            </a:r>
            <a:endParaRPr lang="ru-RU" sz="2000" dirty="0" smtClean="0"/>
          </a:p>
          <a:p>
            <a:pPr lvl="1"/>
            <a:r>
              <a:rPr lang="ru-RU" sz="2000" b="1" dirty="0" smtClean="0"/>
              <a:t>С мультиплексированием </a:t>
            </a:r>
            <a:r>
              <a:rPr lang="ru-RU" sz="2000" dirty="0"/>
              <a:t>(передачу адреса и данных по одним и тем же линиям) </a:t>
            </a:r>
            <a:endParaRPr lang="ru-RU" sz="2000" dirty="0" smtClean="0"/>
          </a:p>
          <a:p>
            <a:pPr lvl="1"/>
            <a:r>
              <a:rPr lang="ru-RU" sz="2000" b="1" dirty="0" smtClean="0"/>
              <a:t>Со схемами </a:t>
            </a:r>
            <a:r>
              <a:rPr lang="ru-RU" sz="2000" b="1" dirty="0"/>
              <a:t>арбитража </a:t>
            </a:r>
            <a:r>
              <a:rPr lang="ru-RU" sz="2000" dirty="0"/>
              <a:t>(то есть способа совместного использования шины несколькими устройствами</a:t>
            </a:r>
            <a:r>
              <a:rPr lang="ru-RU" sz="2000" dirty="0" smtClean="0"/>
              <a:t>).</a:t>
            </a:r>
          </a:p>
          <a:p>
            <a:pPr lvl="1"/>
            <a:r>
              <a:rPr lang="ru-RU" sz="2000" b="1" dirty="0" smtClean="0"/>
              <a:t>Изохронные </a:t>
            </a:r>
            <a:r>
              <a:rPr lang="ru-RU" sz="2000" dirty="0" smtClean="0"/>
              <a:t>– то есть на каждое устройство выделяется время передачи пакетов сообщений, и не важно сколько их в этот промежуток времени будет передано (пример </a:t>
            </a:r>
            <a:r>
              <a:rPr lang="en-US" sz="2000" dirty="0" smtClean="0"/>
              <a:t>USB </a:t>
            </a:r>
            <a:r>
              <a:rPr lang="ru-RU" sz="2000" dirty="0" err="1" smtClean="0"/>
              <a:t>хаб</a:t>
            </a:r>
            <a:r>
              <a:rPr lang="ru-RU" sz="20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3436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Виды шин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790576"/>
            <a:ext cx="8229600" cy="595079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sz="1900" b="1" dirty="0"/>
              <a:t>Шины по методу передачи данных</a:t>
            </a:r>
            <a:r>
              <a:rPr lang="ru-RU" sz="1900" dirty="0"/>
              <a:t>:</a:t>
            </a:r>
          </a:p>
          <a:p>
            <a:pPr lvl="1">
              <a:spcBef>
                <a:spcPts val="0"/>
              </a:spcBef>
            </a:pPr>
            <a:r>
              <a:rPr lang="ru-RU" sz="1900" b="1" dirty="0" smtClean="0"/>
              <a:t>Последовательные </a:t>
            </a:r>
            <a:r>
              <a:rPr lang="en-US" sz="1900" dirty="0"/>
              <a:t>(USB, SATA</a:t>
            </a:r>
            <a:r>
              <a:rPr lang="en-US" sz="1900" dirty="0" smtClean="0"/>
              <a:t>)</a:t>
            </a:r>
            <a:endParaRPr lang="ru-RU" sz="1900" b="1" dirty="0"/>
          </a:p>
          <a:p>
            <a:pPr lvl="2">
              <a:spcBef>
                <a:spcPts val="0"/>
              </a:spcBef>
            </a:pPr>
            <a:r>
              <a:rPr lang="ru-RU" sz="1900" dirty="0"/>
              <a:t>Передача пакетов по одному </a:t>
            </a:r>
            <a:r>
              <a:rPr lang="ru-RU" sz="1900" dirty="0" smtClean="0"/>
              <a:t>проводнику</a:t>
            </a:r>
          </a:p>
          <a:p>
            <a:pPr lvl="2">
              <a:spcBef>
                <a:spcPts val="0"/>
              </a:spcBef>
            </a:pPr>
            <a:r>
              <a:rPr lang="ru-RU" sz="1900" dirty="0" smtClean="0"/>
              <a:t>Возможна организация двух каналов (прием и передача)</a:t>
            </a:r>
          </a:p>
          <a:p>
            <a:pPr lvl="2">
              <a:spcBef>
                <a:spcPts val="0"/>
              </a:spcBef>
            </a:pPr>
            <a:r>
              <a:rPr lang="ru-RU" sz="1900" dirty="0" smtClean="0"/>
              <a:t>Данные объединяются в пакеты. </a:t>
            </a:r>
          </a:p>
          <a:p>
            <a:pPr lvl="2">
              <a:spcBef>
                <a:spcPts val="0"/>
              </a:spcBef>
            </a:pPr>
            <a:r>
              <a:rPr lang="ru-RU" sz="1900" dirty="0" smtClean="0"/>
              <a:t>Пакет также могут включать служебную информацию.</a:t>
            </a:r>
            <a:endParaRPr lang="ru-RU" sz="1900" dirty="0"/>
          </a:p>
          <a:p>
            <a:pPr lvl="1">
              <a:spcBef>
                <a:spcPts val="0"/>
              </a:spcBef>
            </a:pPr>
            <a:r>
              <a:rPr lang="ru-RU" sz="1900" b="1" dirty="0" smtClean="0"/>
              <a:t>Параллельные </a:t>
            </a:r>
            <a:r>
              <a:rPr lang="en-US" sz="1900" dirty="0"/>
              <a:t>(PCI, DIMM, PATA</a:t>
            </a:r>
            <a:r>
              <a:rPr lang="en-US" sz="1900" dirty="0" smtClean="0"/>
              <a:t>)</a:t>
            </a:r>
            <a:endParaRPr lang="ru-RU" sz="1900" b="1" dirty="0"/>
          </a:p>
          <a:p>
            <a:pPr lvl="2">
              <a:spcBef>
                <a:spcPts val="0"/>
              </a:spcBef>
            </a:pPr>
            <a:r>
              <a:rPr lang="ru-RU" sz="1900" dirty="0"/>
              <a:t>параллельных шинах понятие «ширина шины» соответствует её разрядности – количеству сигнальных линий, количеству одновременно передаваемых битов информации. </a:t>
            </a:r>
            <a:endParaRPr lang="ru-RU" sz="1900" dirty="0" smtClean="0"/>
          </a:p>
          <a:p>
            <a:pPr lvl="2">
              <a:spcBef>
                <a:spcPts val="0"/>
              </a:spcBef>
            </a:pPr>
            <a:r>
              <a:rPr lang="ru-RU" sz="1900" dirty="0" smtClean="0"/>
              <a:t>Возможны отдельные вывода под служебные сигналы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900" b="1" dirty="0" smtClean="0"/>
              <a:t>Последовательно-параллельные </a:t>
            </a:r>
            <a:r>
              <a:rPr lang="ru-RU" sz="1900" dirty="0"/>
              <a:t>(</a:t>
            </a:r>
            <a:r>
              <a:rPr lang="en-US" sz="1900" dirty="0"/>
              <a:t>PCI-Express</a:t>
            </a:r>
            <a:r>
              <a:rPr lang="ru-RU" sz="1900" dirty="0" smtClean="0"/>
              <a:t>)</a:t>
            </a:r>
          </a:p>
          <a:p>
            <a:pPr lvl="2">
              <a:spcBef>
                <a:spcPts val="0"/>
              </a:spcBef>
            </a:pPr>
            <a:r>
              <a:rPr lang="ru-RU" sz="1900" dirty="0"/>
              <a:t>Несколько последовательных шин </a:t>
            </a:r>
            <a:endParaRPr lang="ru-RU" sz="1900" dirty="0" smtClean="0"/>
          </a:p>
          <a:p>
            <a:pPr lvl="2">
              <a:spcBef>
                <a:spcPts val="0"/>
              </a:spcBef>
            </a:pPr>
            <a:r>
              <a:rPr lang="ru-RU" sz="1900" dirty="0" smtClean="0"/>
              <a:t>для </a:t>
            </a:r>
            <a:r>
              <a:rPr lang="ru-RU" sz="1900" dirty="0"/>
              <a:t>повышения скорости передачи</a:t>
            </a:r>
          </a:p>
          <a:p>
            <a:pPr lvl="2">
              <a:spcBef>
                <a:spcPts val="0"/>
              </a:spcBef>
            </a:pPr>
            <a:r>
              <a:rPr lang="ru-RU" sz="1900" dirty="0"/>
              <a:t>Как правило работают асинхронно.</a:t>
            </a:r>
            <a:endParaRPr lang="en-US" sz="1900" dirty="0"/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900" b="1" dirty="0"/>
              <a:t>По типу информации: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Дискретные</a:t>
            </a:r>
            <a:r>
              <a:rPr lang="en-US" sz="1900" dirty="0"/>
              <a:t> </a:t>
            </a:r>
            <a:r>
              <a:rPr lang="ru-RU" sz="1900" dirty="0"/>
              <a:t>(дискрет. Звуковые карты)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Аналоговые </a:t>
            </a:r>
            <a:r>
              <a:rPr lang="en-US" sz="1900" dirty="0"/>
              <a:t>(VGA)</a:t>
            </a:r>
            <a:endParaRPr lang="ru-RU" sz="1900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Цифровые (большинство)</a:t>
            </a:r>
          </a:p>
          <a:p>
            <a:pPr lvl="2">
              <a:spcBef>
                <a:spcPts val="0"/>
              </a:spcBef>
            </a:pPr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116931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Интерфейсные шины. </a:t>
            </a:r>
            <a:r>
              <a:rPr lang="ru-RU" sz="2800" b="1" dirty="0" smtClean="0"/>
              <a:t>Параллельные шины</a:t>
            </a:r>
            <a:r>
              <a:rPr lang="ru-RU" sz="2800" b="1" dirty="0"/>
              <a:t>. 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896544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Недостатки:</a:t>
            </a:r>
          </a:p>
          <a:p>
            <a:pPr marL="809625" lvl="1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 smtClean="0"/>
              <a:t>Широкая </a:t>
            </a:r>
            <a:r>
              <a:rPr lang="ru-RU" sz="2200" dirty="0"/>
              <a:t>шина данных </a:t>
            </a:r>
          </a:p>
          <a:p>
            <a:pPr marL="809625" lvl="1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отдельный тактирующий сигнал. </a:t>
            </a:r>
          </a:p>
          <a:p>
            <a:pPr marL="809625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b="1" dirty="0" smtClean="0"/>
              <a:t>Ра</a:t>
            </a:r>
            <a:r>
              <a:rPr lang="en-US" sz="2200" b="1" dirty="0" smtClean="0"/>
              <a:t>c</a:t>
            </a:r>
            <a:r>
              <a:rPr lang="ru-RU" sz="2200" b="1" dirty="0" smtClean="0"/>
              <a:t>синхронизация </a:t>
            </a:r>
            <a:endParaRPr lang="ru-RU" sz="2200" b="1" dirty="0"/>
          </a:p>
          <a:p>
            <a:pPr marL="1209675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Разница задержек сигнала между проводниками в шине ограничения на максимально возможную скорость передачи данных.</a:t>
            </a:r>
          </a:p>
          <a:p>
            <a:pPr marL="809625" lvl="1" indent="-3429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b="1" dirty="0"/>
              <a:t>Взаимное влияние устройств на шине </a:t>
            </a:r>
            <a:endParaRPr lang="ru-RU" sz="2200" b="1" dirty="0" smtClean="0"/>
          </a:p>
          <a:p>
            <a:pPr marL="1209675" lvl="2" indent="-342900">
              <a:lnSpc>
                <a:spcPct val="110000"/>
              </a:lnSpc>
              <a:spcBef>
                <a:spcPts val="600"/>
              </a:spcBef>
            </a:pPr>
            <a:r>
              <a:rPr lang="ru-RU" sz="2000" dirty="0" smtClean="0"/>
              <a:t>Помехи, вызванные отражениями и разным  время прохождения к различным нагрузкам. </a:t>
            </a:r>
            <a:endParaRPr lang="en-US" sz="2000" dirty="0" smtClean="0"/>
          </a:p>
          <a:p>
            <a:pPr marL="1666875" lvl="3" indent="-342900">
              <a:lnSpc>
                <a:spcPct val="110000"/>
              </a:lnSpc>
              <a:spcBef>
                <a:spcPts val="600"/>
              </a:spcBef>
            </a:pPr>
            <a:r>
              <a:rPr lang="ru-RU" dirty="0"/>
              <a:t>Особенно влияют при больших длинах кабелей</a:t>
            </a:r>
          </a:p>
          <a:p>
            <a:pPr marL="1666875" lvl="3" indent="-342900">
              <a:lnSpc>
                <a:spcPct val="110000"/>
              </a:lnSpc>
              <a:spcBef>
                <a:spcPts val="600"/>
              </a:spcBef>
            </a:pPr>
            <a:r>
              <a:rPr lang="ru-RU" dirty="0"/>
              <a:t>Шум также может повредить данные.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661248"/>
            <a:ext cx="43815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021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Интерфейсные шины. Последовательные шины. 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680520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ru-RU" sz="2200" b="1" dirty="0"/>
              <a:t>интерфейсы «точка-точка».</a:t>
            </a:r>
          </a:p>
          <a:p>
            <a:pPr>
              <a:spcBef>
                <a:spcPts val="800"/>
              </a:spcBef>
            </a:pPr>
            <a:r>
              <a:rPr lang="ru-RU" sz="2200" b="1" dirty="0" smtClean="0"/>
              <a:t>Низкое влияние шумов</a:t>
            </a:r>
          </a:p>
          <a:p>
            <a:pPr lvl="1">
              <a:spcBef>
                <a:spcPts val="800"/>
              </a:spcBef>
            </a:pPr>
            <a:r>
              <a:rPr lang="ru-RU" sz="2200" i="1" dirty="0" smtClean="0"/>
              <a:t>Данные </a:t>
            </a:r>
            <a:r>
              <a:rPr lang="ru-RU" sz="2200" i="1" dirty="0"/>
              <a:t>часто передаются по дифференциальной паре. </a:t>
            </a:r>
          </a:p>
          <a:p>
            <a:pPr lvl="2">
              <a:spcBef>
                <a:spcPts val="0"/>
              </a:spcBef>
            </a:pPr>
            <a:r>
              <a:rPr lang="ru-RU" sz="2000" u="sng" dirty="0"/>
              <a:t>Внешний шум воздействует на оба проводника в паре, и, таким образом, перестает влиять на передаваемый сигнал. </a:t>
            </a:r>
          </a:p>
          <a:p>
            <a:pPr>
              <a:spcBef>
                <a:spcPts val="800"/>
              </a:spcBef>
            </a:pPr>
            <a:r>
              <a:rPr lang="ru-RU" sz="2200" b="1" dirty="0"/>
              <a:t>Линии передачи проще соединять, так как </a:t>
            </a:r>
            <a:r>
              <a:rPr lang="ru-RU" sz="2200" b="1" dirty="0" smtClean="0"/>
              <a:t>помехи взаимного влияния малы</a:t>
            </a:r>
            <a:r>
              <a:rPr lang="ru-RU" sz="2200" b="1" dirty="0"/>
              <a:t>.</a:t>
            </a:r>
          </a:p>
          <a:p>
            <a:pPr>
              <a:spcBef>
                <a:spcPts val="800"/>
              </a:spcBef>
            </a:pPr>
            <a:r>
              <a:rPr lang="ru-RU" sz="2200" i="1" dirty="0"/>
              <a:t>Тактирующий сигнал не подается в явном виде; </a:t>
            </a:r>
            <a:endParaRPr lang="ru-RU" sz="2200" i="1" dirty="0" smtClean="0"/>
          </a:p>
          <a:p>
            <a:pPr lvl="1">
              <a:spcBef>
                <a:spcPts val="800"/>
              </a:spcBef>
            </a:pPr>
            <a:r>
              <a:rPr lang="ru-RU" sz="2200" u="sng" dirty="0" smtClean="0"/>
              <a:t>вместо </a:t>
            </a:r>
            <a:r>
              <a:rPr lang="ru-RU" sz="2200" u="sng" dirty="0"/>
              <a:t>этого, </a:t>
            </a:r>
            <a:r>
              <a:rPr lang="ru-RU" sz="2200" u="sng" dirty="0" smtClean="0"/>
              <a:t>приемник восстанавливает </a:t>
            </a:r>
            <a:r>
              <a:rPr lang="ru-RU" sz="2200" u="sng" dirty="0"/>
              <a:t>его по временам переключения данных (из 0 в 1 и из </a:t>
            </a:r>
            <a:r>
              <a:rPr lang="ru-RU" sz="2200" u="sng" dirty="0" smtClean="0"/>
              <a:t>1в </a:t>
            </a:r>
            <a:r>
              <a:rPr lang="ru-RU" sz="2200" u="sng" dirty="0"/>
              <a:t>0).</a:t>
            </a:r>
          </a:p>
          <a:p>
            <a:pPr>
              <a:spcBef>
                <a:spcPts val="800"/>
              </a:spcBef>
            </a:pPr>
            <a:r>
              <a:rPr lang="ru-RU" sz="2200" u="sng" dirty="0"/>
              <a:t>Хорошие интерфейсы могут работать на скоростях более 10 Гбит/с по медным проводникам, а по оптоволокну –быстрее.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500811"/>
            <a:ext cx="3059280" cy="109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09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600" b="1" dirty="0" smtClean="0"/>
              <a:t>Контроллеры шин </a:t>
            </a:r>
            <a:endParaRPr lang="ru-RU" sz="2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08669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ru-RU" sz="2200" dirty="0"/>
              <a:t>За распределение порядка передачи данных по шине отвечает особое устройство – </a:t>
            </a:r>
            <a:r>
              <a:rPr lang="ru-RU" sz="2200" b="1" dirty="0"/>
              <a:t>контроллер</a:t>
            </a:r>
            <a:r>
              <a:rPr lang="ru-RU" sz="2200" dirty="0"/>
              <a:t> (адаптеры) шины. </a:t>
            </a:r>
            <a:endParaRPr lang="ru-RU" sz="2200" dirty="0" smtClean="0"/>
          </a:p>
          <a:p>
            <a:pPr lvl="1">
              <a:spcBef>
                <a:spcPts val="1200"/>
              </a:spcBef>
            </a:pPr>
            <a:r>
              <a:rPr lang="ru-RU" sz="2200" dirty="0"/>
              <a:t>Сложный контроллер может иметь в своем составе и собственный процессор.</a:t>
            </a:r>
            <a:endParaRPr lang="en-US" sz="2200" dirty="0"/>
          </a:p>
          <a:p>
            <a:pPr lvl="1">
              <a:spcBef>
                <a:spcPts val="1200"/>
              </a:spcBef>
            </a:pPr>
            <a:r>
              <a:rPr lang="ru-RU" sz="2200" dirty="0" smtClean="0"/>
              <a:t>Если </a:t>
            </a:r>
            <a:r>
              <a:rPr lang="ru-RU" sz="2200" dirty="0"/>
              <a:t>передача данных по шине происходит без участия центрального процессора, то говорят, что осуществляется </a:t>
            </a:r>
            <a:r>
              <a:rPr lang="ru-RU" sz="2200" b="1" dirty="0"/>
              <a:t>прямой доступ к памяти </a:t>
            </a:r>
            <a:r>
              <a:rPr lang="ru-RU" sz="2200" dirty="0"/>
              <a:t>(</a:t>
            </a:r>
            <a:r>
              <a:rPr lang="en-US" sz="2200" dirty="0"/>
              <a:t>Direct Memory Access</a:t>
            </a:r>
            <a:r>
              <a:rPr lang="ru-RU" sz="2200" dirty="0"/>
              <a:t>, </a:t>
            </a:r>
            <a:r>
              <a:rPr lang="en-US" sz="2200" b="1" dirty="0"/>
              <a:t>DMA</a:t>
            </a:r>
            <a:r>
              <a:rPr lang="ru-RU" sz="2200" dirty="0"/>
              <a:t>). </a:t>
            </a:r>
            <a:endParaRPr lang="ru-RU" sz="2200" dirty="0" smtClean="0"/>
          </a:p>
          <a:p>
            <a:pPr lvl="1">
              <a:spcBef>
                <a:spcPts val="1200"/>
              </a:spcBef>
            </a:pPr>
            <a:r>
              <a:rPr lang="ru-RU" sz="2200" i="1" dirty="0"/>
              <a:t>Для взаимодействия с программой (с помощью процессора или сопроцессоров) адаптеры и контроллеры обычно имеют регистры ввода-вывода, управления и состояния</a:t>
            </a:r>
            <a:r>
              <a:rPr lang="en-US" sz="2200" i="1" dirty="0" smtClean="0"/>
              <a:t>.</a:t>
            </a:r>
            <a:endParaRPr lang="ru-RU" sz="2200" i="1" dirty="0"/>
          </a:p>
        </p:txBody>
      </p:sp>
    </p:spTree>
    <p:extLst>
      <p:ext uri="{BB962C8B-B14F-4D97-AF65-F5344CB8AC3E}">
        <p14:creationId xmlns:p14="http://schemas.microsoft.com/office/powerpoint/2010/main" val="18135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558404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Контроллеры шин. Механизм прерываний 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ru-RU" sz="2200" dirty="0" smtClean="0"/>
              <a:t>Когда </a:t>
            </a:r>
            <a:r>
              <a:rPr lang="ru-RU" sz="2200" dirty="0"/>
              <a:t>передача данных заканчивается, контроллер выдает </a:t>
            </a:r>
            <a:r>
              <a:rPr lang="ru-RU" sz="2200" b="1" dirty="0"/>
              <a:t>прерывание</a:t>
            </a:r>
            <a:r>
              <a:rPr lang="ru-RU" sz="2200" dirty="0"/>
              <a:t>, вынуждая центральный процессор приостановить работу текущей программы и начать выполнение особой процедуры. </a:t>
            </a:r>
            <a:endParaRPr lang="ru-RU" sz="2200" dirty="0" smtClean="0"/>
          </a:p>
          <a:p>
            <a:pPr lvl="1">
              <a:spcBef>
                <a:spcPts val="1200"/>
              </a:spcBef>
            </a:pPr>
            <a:r>
              <a:rPr lang="ru-RU" sz="2200" dirty="0" smtClean="0"/>
              <a:t>процедура </a:t>
            </a:r>
            <a:r>
              <a:rPr lang="ru-RU" sz="2200" b="1" dirty="0" smtClean="0"/>
              <a:t>программой </a:t>
            </a:r>
            <a:r>
              <a:rPr lang="ru-RU" sz="2200" b="1" dirty="0"/>
              <a:t>обработки прерываний </a:t>
            </a:r>
            <a:endParaRPr lang="ru-RU" sz="2200" b="1" dirty="0" smtClean="0"/>
          </a:p>
          <a:p>
            <a:pPr lvl="2">
              <a:spcBef>
                <a:spcPts val="1200"/>
              </a:spcBef>
            </a:pPr>
            <a:r>
              <a:rPr lang="ru-RU" sz="2200" dirty="0" smtClean="0"/>
              <a:t>процедура, </a:t>
            </a:r>
            <a:r>
              <a:rPr lang="ru-RU" sz="2200" dirty="0"/>
              <a:t>чтобы проверить, нет ли ошибок</a:t>
            </a:r>
            <a:r>
              <a:rPr lang="ru-RU" sz="2200" dirty="0" smtClean="0"/>
              <a:t>,</a:t>
            </a:r>
          </a:p>
          <a:p>
            <a:pPr lvl="2">
              <a:spcBef>
                <a:spcPts val="1200"/>
              </a:spcBef>
            </a:pPr>
            <a:r>
              <a:rPr lang="ru-RU" sz="2200" dirty="0" smtClean="0"/>
              <a:t>в случае </a:t>
            </a:r>
            <a:r>
              <a:rPr lang="ru-RU" sz="2200" dirty="0"/>
              <a:t>обнаружения </a:t>
            </a:r>
            <a:r>
              <a:rPr lang="ru-RU" sz="2200" dirty="0" smtClean="0"/>
              <a:t>ошибок </a:t>
            </a:r>
            <a:r>
              <a:rPr lang="ru-RU" sz="2200" dirty="0" err="1" smtClean="0"/>
              <a:t>процедуедура</a:t>
            </a:r>
            <a:r>
              <a:rPr lang="ru-RU" sz="2200" dirty="0" smtClean="0"/>
              <a:t> произведет необходимые </a:t>
            </a:r>
            <a:r>
              <a:rPr lang="ru-RU" sz="2200" dirty="0"/>
              <a:t>действия и </a:t>
            </a:r>
            <a:r>
              <a:rPr lang="ru-RU" sz="2200" dirty="0" smtClean="0"/>
              <a:t>сообщит </a:t>
            </a:r>
            <a:r>
              <a:rPr lang="ru-RU" sz="2200" dirty="0"/>
              <a:t>операционной системе, что процесс ввода-вывода завершен.</a:t>
            </a:r>
          </a:p>
          <a:p>
            <a:pPr>
              <a:spcBef>
                <a:spcPts val="600"/>
              </a:spcBef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6026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Способы организации шин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1987" y="5805264"/>
            <a:ext cx="8414388" cy="8643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Параметр </a:t>
            </a:r>
            <a:r>
              <a:rPr lang="ru-RU" sz="1800" dirty="0"/>
              <a:t>работы шины — трансферы в секунду, который указывает на количество операций по передаче данных в секунду. Например, 3200 МТ/с (</a:t>
            </a:r>
            <a:r>
              <a:rPr lang="ru-RU" sz="1800" dirty="0" err="1"/>
              <a:t>мегатрансферы</a:t>
            </a:r>
            <a:r>
              <a:rPr lang="ru-RU" sz="1800" dirty="0"/>
              <a:t> в сек) или 3.2 ГТ/с (</a:t>
            </a:r>
            <a:r>
              <a:rPr lang="ru-RU" sz="1800" dirty="0" err="1"/>
              <a:t>гигатрансферы</a:t>
            </a:r>
            <a:r>
              <a:rPr lang="ru-RU" sz="1800" dirty="0"/>
              <a:t>).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endParaRPr lang="ru-RU" sz="1800" dirty="0" smtClean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033242"/>
            <a:ext cx="2897758" cy="3075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4636"/>
            <a:ext cx="8938620" cy="31874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4140530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Система с одной шиной – низкое быстродействие, строго последовательный доступ </a:t>
            </a:r>
          </a:p>
          <a:p>
            <a:r>
              <a:rPr lang="ru-RU" dirty="0" smtClean="0"/>
              <a:t>Достоинство – цена, простота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720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Способы организации шин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1987" y="5805264"/>
            <a:ext cx="8414388" cy="8643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Параметр </a:t>
            </a:r>
            <a:r>
              <a:rPr lang="ru-RU" sz="1800" dirty="0"/>
              <a:t>работы шины — трансферы в секунду, который указывает на количество операций по передаче данных в секунду. Например, 3200 МТ/с (</a:t>
            </a:r>
            <a:r>
              <a:rPr lang="ru-RU" sz="1800" dirty="0" err="1"/>
              <a:t>мегатрансферы</a:t>
            </a:r>
            <a:r>
              <a:rPr lang="ru-RU" sz="1800" dirty="0"/>
              <a:t> в сек) или 3.2 ГТ/с (</a:t>
            </a:r>
            <a:r>
              <a:rPr lang="ru-RU" sz="1800" dirty="0" err="1"/>
              <a:t>гигатрансферы</a:t>
            </a:r>
            <a:r>
              <a:rPr lang="ru-RU" sz="1800" dirty="0"/>
              <a:t>).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endParaRPr lang="ru-RU" sz="1800" dirty="0" smtClean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4827873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Система с двумя шинами – связь через адаптеры, разгрузка шины за счет отдельной магистрали для </a:t>
            </a:r>
            <a:r>
              <a:rPr lang="ru-RU" dirty="0" err="1" smtClean="0"/>
              <a:t>переферии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844232"/>
            <a:ext cx="7872148" cy="39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2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Способы организации шин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1987" y="5805264"/>
            <a:ext cx="8414388" cy="8643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Система с тремя шинами. – Использование шины расширения для разгрузки основных магистралей</a:t>
            </a:r>
            <a:endParaRPr lang="ru-RU" sz="1800" dirty="0"/>
          </a:p>
          <a:p>
            <a:pPr marL="0" indent="0">
              <a:spcBef>
                <a:spcPts val="0"/>
              </a:spcBef>
              <a:buNone/>
            </a:pP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endParaRPr lang="ru-RU" sz="1800" dirty="0" smtClean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4827873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Система с двумя шинами – связь через адаптеры, разгрузка шины за счет отдельной магистрали для </a:t>
            </a:r>
            <a:r>
              <a:rPr lang="ru-RU" dirty="0" err="1" smtClean="0"/>
              <a:t>переферии</a:t>
            </a:r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235" y="736515"/>
            <a:ext cx="7248011" cy="44206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692696"/>
            <a:ext cx="8256377" cy="50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1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Интерфейсные шины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</a:t>
            </a:r>
            <a:r>
              <a:rPr lang="ru-RU" b="1" dirty="0" smtClean="0"/>
              <a:t>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484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Особенности архитектуры системны плат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</a:t>
            </a:r>
            <a:r>
              <a:rPr lang="ru-RU" b="1" dirty="0" smtClean="0"/>
              <a:t>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65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9278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Интерфейсные шины. </a:t>
            </a:r>
            <a:br>
              <a:rPr lang="ru-RU" sz="2400" b="1" dirty="0" smtClean="0"/>
            </a:br>
            <a:r>
              <a:rPr lang="ru-RU" sz="2400" b="1" dirty="0" smtClean="0"/>
              <a:t>Подключение периферийных устройств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6084" y="1028830"/>
            <a:ext cx="855840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Большинство периферийных устройств подключаются через промежуточные периферийные </a:t>
            </a:r>
            <a:r>
              <a:rPr lang="ru-RU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интерфейсы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К периферийным устройствам </a:t>
            </a:r>
            <a:r>
              <a:rPr lang="ru-RU" sz="2000" dirty="0" smtClean="0"/>
              <a:t>относятся:</a:t>
            </a:r>
            <a:endParaRPr lang="ru-RU" sz="2400" dirty="0" smtClean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большинство </a:t>
            </a:r>
            <a:r>
              <a:rPr lang="ru-RU" dirty="0"/>
              <a:t>устройств хранения (дисковые, </a:t>
            </a:r>
            <a:r>
              <a:rPr lang="ru-RU" dirty="0" smtClean="0"/>
              <a:t>флэш),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устройств </a:t>
            </a:r>
            <a:r>
              <a:rPr lang="ru-RU" dirty="0"/>
              <a:t>ввода-вывода (дисплеи, клавиатуры, мыши, принтеры, плоттеры), </a:t>
            </a:r>
            <a:endParaRPr lang="ru-RU" dirty="0" smtClean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коммуникационные </a:t>
            </a:r>
            <a:r>
              <a:rPr lang="ru-RU" dirty="0"/>
              <a:t>устройств (внешние модемы</a:t>
            </a:r>
            <a:r>
              <a:rPr lang="ru-RU" dirty="0" smtClean="0"/>
              <a:t>).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38" y="3204846"/>
            <a:ext cx="5281459" cy="33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6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5332"/>
            <a:ext cx="8640960" cy="777404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 smtClean="0"/>
              <a:t>Интерфейсные шины. Подключение периферийных устройств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264319"/>
            <a:ext cx="6516216" cy="2313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79512" y="1268760"/>
            <a:ext cx="86409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подключение  периферийных устройств осуществляется через входные интерфейсы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i="1" dirty="0" smtClean="0"/>
              <a:t>Часто устройства имеют дополнительные контроллеры подключения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1" dirty="0" smtClean="0"/>
              <a:t>Интерфейсы соединены с процессором и/или южным мостом системной платы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Устройства соединяются через т.н. шины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i="1" dirty="0" smtClean="0"/>
              <a:t>Часто шины объединены в т.н. </a:t>
            </a:r>
            <a:r>
              <a:rPr lang="ru-RU" sz="2200" i="1" dirty="0" err="1" smtClean="0"/>
              <a:t>хабы</a:t>
            </a:r>
            <a:endParaRPr lang="ru-RU" sz="2200" i="1" dirty="0"/>
          </a:p>
        </p:txBody>
      </p:sp>
    </p:spTree>
    <p:extLst>
      <p:ext uri="{BB962C8B-B14F-4D97-AF65-F5344CB8AC3E}">
        <p14:creationId xmlns:p14="http://schemas.microsoft.com/office/powerpoint/2010/main" val="20470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5331"/>
            <a:ext cx="8640960" cy="120945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 smtClean="0"/>
              <a:t>Интерфейсные шины.</a:t>
            </a:r>
            <a:br>
              <a:rPr lang="ru-RU" sz="2800" b="1" dirty="0" smtClean="0"/>
            </a:br>
            <a:r>
              <a:rPr lang="ru-RU" sz="2800" b="1" dirty="0" smtClean="0"/>
              <a:t> Разъемы интерфейсов на типичной материнской плате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6547317" cy="485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5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Интерфейсные шины. </a:t>
            </a:r>
            <a:br>
              <a:rPr lang="ru-RU" sz="2400" b="1" dirty="0" smtClean="0"/>
            </a:br>
            <a:r>
              <a:rPr lang="ru-RU" sz="2400" b="1" dirty="0" smtClean="0"/>
              <a:t>Подключение периферийных устройств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6084" y="957202"/>
            <a:ext cx="855840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200" dirty="0" smtClean="0"/>
              <a:t>Порядок подключения 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i="1" dirty="0" smtClean="0"/>
              <a:t>подсоединение </a:t>
            </a:r>
            <a:r>
              <a:rPr lang="ru-RU" sz="2200" i="1" dirty="0"/>
              <a:t>периферийного устройства к узлу с помощью соответствующего кабеля или беспроводного соединения;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подключение устройства к источнику питания;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установка соответствующего драйвера.</a:t>
            </a:r>
          </a:p>
          <a:p>
            <a:pPr>
              <a:spcBef>
                <a:spcPts val="1200"/>
              </a:spcBef>
            </a:pPr>
            <a:r>
              <a:rPr lang="ru-RU" sz="2200" i="1" dirty="0"/>
              <a:t>Некоторые </a:t>
            </a:r>
            <a:r>
              <a:rPr lang="ru-RU" sz="2200" i="1" dirty="0" smtClean="0"/>
              <a:t>устройства </a:t>
            </a:r>
            <a:r>
              <a:rPr lang="ru-RU" sz="2200" i="1" dirty="0"/>
              <a:t>не предусматривают самонастройки. Драйверы таких устройств </a:t>
            </a:r>
            <a:r>
              <a:rPr lang="ru-RU" sz="2200" i="1" dirty="0" smtClean="0"/>
              <a:t>устанавливаются </a:t>
            </a:r>
            <a:r>
              <a:rPr lang="ru-RU" sz="2200" i="1" dirty="0"/>
              <a:t>после того, как устройство подключается к компьютеру и включается питание.</a:t>
            </a:r>
          </a:p>
          <a:p>
            <a:pPr>
              <a:spcBef>
                <a:spcPts val="1200"/>
              </a:spcBef>
            </a:pPr>
            <a:r>
              <a:rPr lang="ru-RU" sz="2200" dirty="0"/>
              <a:t>Драйверы самонастраивающихся </a:t>
            </a:r>
            <a:r>
              <a:rPr lang="ru-RU" sz="2200" dirty="0" smtClean="0"/>
              <a:t>устройств </a:t>
            </a:r>
            <a:r>
              <a:rPr lang="ru-RU" sz="2200" dirty="0"/>
              <a:t>в системе уже </a:t>
            </a:r>
            <a:r>
              <a:rPr lang="ru-RU" sz="2200" dirty="0" smtClean="0"/>
              <a:t>имеются </a:t>
            </a:r>
            <a:r>
              <a:rPr lang="en-US" sz="2200" dirty="0" smtClean="0"/>
              <a:t>(PnP)</a:t>
            </a:r>
            <a:r>
              <a:rPr lang="ru-RU" sz="2200" dirty="0" smtClean="0"/>
              <a:t>. </a:t>
            </a:r>
            <a:r>
              <a:rPr lang="ru-RU" sz="2200" dirty="0"/>
              <a:t>В таком случае при подключении </a:t>
            </a:r>
            <a:r>
              <a:rPr lang="ru-RU" sz="2200" dirty="0" smtClean="0"/>
              <a:t>ОС распознает </a:t>
            </a:r>
            <a:r>
              <a:rPr lang="ru-RU" sz="2200" dirty="0"/>
              <a:t>устройство и устанавливает соответствующий драйвер</a:t>
            </a:r>
            <a:r>
              <a:rPr lang="ru-RU" sz="2200" dirty="0" smtClean="0"/>
              <a:t>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7824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 smtClean="0"/>
              <a:t>Шина </a:t>
            </a:r>
            <a:r>
              <a:rPr lang="en-US" sz="2800" b="1" dirty="0" smtClean="0"/>
              <a:t>PCI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8033"/>
          <a:stretch/>
        </p:blipFill>
        <p:spPr bwMode="auto">
          <a:xfrm>
            <a:off x="1376303" y="620688"/>
            <a:ext cx="6539670" cy="23348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0" y="2938979"/>
            <a:ext cx="8712968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2000" b="1" dirty="0">
                <a:ea typeface="Calibri" panose="020F0502020204030204" pitchFamily="34" charset="0"/>
                <a:cs typeface="PetersburgCTT-Bold"/>
              </a:rPr>
              <a:t>PCI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Peripheral Component Interconnect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 — </a:t>
            </a:r>
            <a:r>
              <a:rPr lang="ru-RU" sz="2000" b="1" dirty="0">
                <a:ea typeface="Calibri" panose="020F0502020204030204" pitchFamily="34" charset="0"/>
                <a:cs typeface="PetersburgCTT-Bold"/>
              </a:rPr>
              <a:t>взаимодействие периферийных компонентов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), разработанная компанией </a:t>
            </a:r>
            <a:r>
              <a:rPr lang="ru-RU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Intel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000" dirty="0"/>
              <a:t> </a:t>
            </a:r>
            <a:endParaRPr lang="ru-RU" sz="2000" dirty="0" smtClean="0"/>
          </a:p>
          <a:p>
            <a:pPr marL="285750" indent="-285750" algn="just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i="1" dirty="0"/>
              <a:t>Центральный процессор взаимодействует с контроллером памяти по выделенному высокоскоростному соединению. </a:t>
            </a:r>
          </a:p>
          <a:p>
            <a:pPr marL="285750" indent="-285750" algn="just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 smtClean="0"/>
              <a:t>Периферийные </a:t>
            </a:r>
            <a:r>
              <a:rPr lang="ru-RU" sz="2000" dirty="0"/>
              <a:t>устройства подсоединяются прямо к шине PCI</a:t>
            </a:r>
          </a:p>
          <a:p>
            <a:pPr marL="285750" indent="-285750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000" u="sng" dirty="0" smtClean="0"/>
              <a:t>Шина </a:t>
            </a:r>
            <a:r>
              <a:rPr lang="ru-RU" sz="2000" u="sng" dirty="0"/>
              <a:t>PCI распознает подключаемые устройства и подключает их по принципу </a:t>
            </a:r>
            <a:r>
              <a:rPr lang="en-US" sz="2000" b="1" u="sng" dirty="0"/>
              <a:t>PLUG&amp;PLAY.</a:t>
            </a:r>
            <a:endParaRPr lang="ru-RU" sz="2000" b="1" u="sng" dirty="0"/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200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Принцип </a:t>
            </a:r>
            <a:r>
              <a:rPr lang="ru-RU" sz="2200" b="1" u="sng" dirty="0" err="1"/>
              <a:t>Bus</a:t>
            </a:r>
            <a:r>
              <a:rPr lang="ru-RU" sz="2200" b="1" u="sng" dirty="0"/>
              <a:t> </a:t>
            </a:r>
            <a:r>
              <a:rPr lang="ru-RU" sz="2200" b="1" u="sng" dirty="0" err="1"/>
              <a:t>Mastering</a:t>
            </a:r>
            <a:r>
              <a:rPr lang="ru-RU" sz="2200" u="sng" dirty="0"/>
              <a:t>, - способность внешнего устройства при пересылке данных управлять шиной (без участия CPU).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i="1" dirty="0"/>
              <a:t>Полная поддержка </a:t>
            </a:r>
            <a:r>
              <a:rPr lang="ru-RU" b="1" i="1" dirty="0" err="1"/>
              <a:t>multiply</a:t>
            </a:r>
            <a:r>
              <a:rPr lang="ru-RU" b="1" i="1" dirty="0"/>
              <a:t> </a:t>
            </a:r>
            <a:r>
              <a:rPr lang="ru-RU" b="1" i="1" dirty="0" err="1"/>
              <a:t>bus</a:t>
            </a:r>
            <a:r>
              <a:rPr lang="ru-RU" b="1" i="1" dirty="0"/>
              <a:t> </a:t>
            </a:r>
            <a:r>
              <a:rPr lang="ru-RU" b="1" i="1" dirty="0" err="1"/>
              <a:t>master</a:t>
            </a:r>
            <a:r>
              <a:rPr lang="ru-RU" b="1" i="1" dirty="0"/>
              <a:t> </a:t>
            </a:r>
            <a:r>
              <a:rPr lang="ru-RU" i="1" dirty="0"/>
              <a:t>(например, несколько контроллеров жестких дисков могут одновременно работать на шине</a:t>
            </a:r>
            <a:r>
              <a:rPr lang="ru-RU" i="1" dirty="0" smtClean="0"/>
              <a:t>).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7685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Шина </a:t>
            </a:r>
            <a:r>
              <a:rPr lang="en-US" sz="2400" b="1" dirty="0" smtClean="0"/>
              <a:t>PCI</a:t>
            </a:r>
            <a:r>
              <a:rPr lang="ru-RU" sz="2400" b="1" dirty="0" smtClean="0"/>
              <a:t>. Характеристики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5516" y="3405074"/>
            <a:ext cx="871296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b="1" dirty="0" smtClean="0"/>
              <a:t>Синхронный </a:t>
            </a:r>
            <a:r>
              <a:rPr lang="ru-RU" sz="2000" b="1" dirty="0"/>
              <a:t>32-х или 64-х разрядный обмен </a:t>
            </a:r>
            <a:r>
              <a:rPr lang="ru-RU" sz="2000" b="1" dirty="0" smtClean="0"/>
              <a:t>данными.</a:t>
            </a:r>
            <a:r>
              <a:rPr lang="ru-RU" sz="2000" b="1" dirty="0"/>
              <a:t> </a:t>
            </a:r>
            <a:endParaRPr lang="ru-RU" sz="2000" b="1" dirty="0" smtClean="0"/>
          </a:p>
          <a:p>
            <a:pPr marL="361950" indent="-3619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Частота работы шины 33MHz или 66MHz </a:t>
            </a:r>
            <a:r>
              <a:rPr lang="ru-RU" sz="2000" u="sng" dirty="0" smtClean="0"/>
              <a:t>- широкий </a:t>
            </a:r>
            <a:r>
              <a:rPr lang="ru-RU" sz="2000" u="sng" dirty="0"/>
              <a:t>диапазон пропускных способностей (с использованием пакетного режима</a:t>
            </a:r>
            <a:r>
              <a:rPr lang="ru-RU" sz="2000" u="sng" dirty="0" smtClean="0"/>
              <a:t>):</a:t>
            </a:r>
          </a:p>
          <a:p>
            <a:pPr marL="1520825" indent="-361950">
              <a:buFont typeface="Arial" panose="020B0604020202020204" pitchFamily="34" charset="0"/>
              <a:buChar char="•"/>
            </a:pPr>
            <a:r>
              <a:rPr lang="ru-RU" dirty="0" smtClean="0"/>
              <a:t>132 </a:t>
            </a:r>
            <a:r>
              <a:rPr lang="ru-RU" dirty="0"/>
              <a:t>МВ/сек при 32-bit/33MHz;</a:t>
            </a:r>
          </a:p>
          <a:p>
            <a:pPr marL="1520825" indent="-361950">
              <a:buFont typeface="Arial" panose="020B0604020202020204" pitchFamily="34" charset="0"/>
              <a:buChar char="•"/>
            </a:pPr>
            <a:r>
              <a:rPr lang="ru-RU" dirty="0" smtClean="0"/>
              <a:t>До 528 </a:t>
            </a:r>
            <a:r>
              <a:rPr lang="ru-RU" dirty="0"/>
              <a:t>МВ/сек при 64-bit/66MHz</a:t>
            </a:r>
            <a:r>
              <a:rPr lang="ru-RU" dirty="0" smtClean="0"/>
              <a:t>. </a:t>
            </a:r>
          </a:p>
          <a:p>
            <a:pPr marL="1520825" indent="-361950">
              <a:buFont typeface="Arial" panose="020B0604020202020204" pitchFamily="34" charset="0"/>
              <a:buChar char="•"/>
            </a:pPr>
            <a:r>
              <a:rPr lang="ru-RU" dirty="0" smtClean="0"/>
              <a:t>А также в PCI-X —1056 МВ/сек при  64-bit/133MHz.</a:t>
            </a:r>
            <a:endParaRPr lang="ru-RU" dirty="0"/>
          </a:p>
          <a:p>
            <a:pPr marL="361950" indent="-3619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i="1" dirty="0" smtClean="0"/>
              <a:t>Комбинирование </a:t>
            </a:r>
            <a:r>
              <a:rPr lang="ru-RU" sz="2000" i="1" dirty="0"/>
              <a:t>до </a:t>
            </a:r>
            <a:r>
              <a:rPr lang="ru-RU" sz="2000" i="1" dirty="0" smtClean="0"/>
              <a:t>8 функций </a:t>
            </a:r>
            <a:r>
              <a:rPr lang="ru-RU" sz="2000" i="1" dirty="0"/>
              <a:t>на одной карте </a:t>
            </a:r>
            <a:r>
              <a:rPr lang="ru-RU" sz="2000" i="1" dirty="0" smtClean="0"/>
              <a:t>(, </a:t>
            </a:r>
            <a:r>
              <a:rPr lang="ru-RU" sz="2000" i="1" dirty="0"/>
              <a:t>видео + звук и т.д</a:t>
            </a:r>
            <a:r>
              <a:rPr lang="ru-RU" sz="2000" i="1" dirty="0" smtClean="0"/>
              <a:t>.).</a:t>
            </a:r>
          </a:p>
          <a:p>
            <a:pPr marL="361950" indent="-3619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Шина позволяет устанавливать до 4 слотов расширения, однако возможно использование моста PCI-PCI для увеличения количества карт расширения.</a:t>
            </a:r>
          </a:p>
          <a:p>
            <a:pPr marL="361950" indent="-3619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 подключение логик 5 В и 3.3 В</a:t>
            </a:r>
          </a:p>
        </p:txBody>
      </p:sp>
      <p:pic>
        <p:nvPicPr>
          <p:cNvPr id="1026" name="Picture 2" descr="Ð§ÑÐ¾ ÑÐ°ÐºÐ¾Ðµ PC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703898"/>
            <a:ext cx="3627124" cy="274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8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Шина </a:t>
            </a:r>
            <a:r>
              <a:rPr lang="en-US" sz="2400" b="1" dirty="0" smtClean="0"/>
              <a:t>PCI</a:t>
            </a:r>
            <a:r>
              <a:rPr lang="ru-RU" sz="2400" b="1" dirty="0" smtClean="0"/>
              <a:t>-</a:t>
            </a:r>
            <a:r>
              <a:rPr lang="en-US" sz="2400" b="1" dirty="0" smtClean="0"/>
              <a:t>Express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43322" y="4871776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PCI </a:t>
            </a:r>
            <a:r>
              <a:rPr lang="ru-RU" sz="2400" b="1" dirty="0" err="1"/>
              <a:t>Express</a:t>
            </a:r>
            <a:r>
              <a:rPr lang="ru-RU" sz="2400" b="1" dirty="0"/>
              <a:t> – </a:t>
            </a:r>
            <a:r>
              <a:rPr lang="ru-RU" sz="2400" dirty="0"/>
              <a:t>компьютерная </a:t>
            </a:r>
            <a:r>
              <a:rPr lang="ru-RU" sz="2400" dirty="0" smtClean="0"/>
              <a:t>шина, образующая </a:t>
            </a:r>
            <a:r>
              <a:rPr lang="ru-RU" sz="2400" dirty="0" err="1" smtClean="0"/>
              <a:t>одноранговую</a:t>
            </a:r>
            <a:r>
              <a:rPr lang="ru-RU" sz="2400" dirty="0" smtClean="0"/>
              <a:t> сеть, </a:t>
            </a:r>
            <a:r>
              <a:rPr lang="ru-RU" sz="2400" dirty="0"/>
              <a:t>использующая </a:t>
            </a:r>
            <a:r>
              <a:rPr lang="ru-RU" sz="2400" dirty="0" smtClean="0"/>
              <a:t>программную</a:t>
            </a:r>
            <a:r>
              <a:rPr lang="en-US" sz="2400" dirty="0" smtClean="0"/>
              <a:t> </a:t>
            </a:r>
            <a:r>
              <a:rPr lang="ru-RU" sz="2400" dirty="0" smtClean="0"/>
              <a:t>модель </a:t>
            </a:r>
            <a:r>
              <a:rPr lang="ru-RU" sz="2400" dirty="0"/>
              <a:t>шины PCI и </a:t>
            </a:r>
            <a:r>
              <a:rPr lang="ru-RU" sz="2400" dirty="0" smtClean="0"/>
              <a:t>физический </a:t>
            </a:r>
            <a:r>
              <a:rPr lang="ru-RU" sz="2400" dirty="0"/>
              <a:t>протокол</a:t>
            </a:r>
            <a:r>
              <a:rPr lang="ru-RU" sz="2400" dirty="0" smtClean="0"/>
              <a:t>,</a:t>
            </a:r>
            <a:r>
              <a:rPr lang="en-US" sz="2400" dirty="0" smtClean="0"/>
              <a:t> </a:t>
            </a:r>
            <a:r>
              <a:rPr lang="ru-RU" sz="2400" dirty="0" smtClean="0"/>
              <a:t>основанный </a:t>
            </a:r>
            <a:r>
              <a:rPr lang="ru-RU" sz="2400" dirty="0"/>
              <a:t>на последовательной </a:t>
            </a:r>
            <a:r>
              <a:rPr lang="ru-RU" sz="2400" dirty="0" smtClean="0"/>
              <a:t>передаче</a:t>
            </a:r>
            <a:r>
              <a:rPr lang="en-US" sz="2400" dirty="0" smtClean="0"/>
              <a:t> </a:t>
            </a:r>
            <a:r>
              <a:rPr lang="ru-RU" sz="2400" dirty="0" smtClean="0"/>
              <a:t>пакетных данных</a:t>
            </a:r>
            <a:r>
              <a:rPr lang="en-US" sz="2400" dirty="0" smtClean="0"/>
              <a:t>.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7"/>
          <a:stretch/>
        </p:blipFill>
        <p:spPr bwMode="auto">
          <a:xfrm>
            <a:off x="265692" y="844366"/>
            <a:ext cx="6927880" cy="361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2" name="Picture 4" descr="ÐÐ°ÑÑÐ¸Ð½ÐºÐ¸ Ð¿Ð¾ Ð·Ð°Ð¿ÑÐ¾ÑÑ pci-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54877" y="1997956"/>
            <a:ext cx="3510815" cy="16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7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Шина </a:t>
            </a:r>
            <a:r>
              <a:rPr lang="en-US" sz="2400" b="1" dirty="0" smtClean="0"/>
              <a:t>PCI</a:t>
            </a:r>
            <a:r>
              <a:rPr lang="ru-RU" sz="2400" b="1" dirty="0" smtClean="0"/>
              <a:t>-</a:t>
            </a:r>
            <a:r>
              <a:rPr lang="en-US" sz="2400" b="1" dirty="0" smtClean="0"/>
              <a:t>Express</a:t>
            </a:r>
            <a:r>
              <a:rPr lang="ru-RU" sz="2400" b="1" dirty="0" smtClean="0"/>
              <a:t>. Особенности организации сети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3126648"/>
            <a:ext cx="8969762" cy="3226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PCI </a:t>
            </a:r>
            <a:r>
              <a:rPr lang="ru-RU" b="1" dirty="0" err="1" smtClean="0"/>
              <a:t>Express</a:t>
            </a:r>
            <a:r>
              <a:rPr lang="ru-RU" b="1" dirty="0" smtClean="0"/>
              <a:t> – </a:t>
            </a:r>
            <a:r>
              <a:rPr lang="ru-RU" dirty="0" smtClean="0"/>
              <a:t>компьютерная шина, использующая программную</a:t>
            </a:r>
            <a:r>
              <a:rPr lang="en-US" dirty="0" smtClean="0"/>
              <a:t> </a:t>
            </a:r>
            <a:r>
              <a:rPr lang="ru-RU" dirty="0" smtClean="0"/>
              <a:t>модель шины PCI и физический протокол,</a:t>
            </a:r>
            <a:r>
              <a:rPr lang="en-US" dirty="0" smtClean="0"/>
              <a:t> </a:t>
            </a:r>
            <a:r>
              <a:rPr lang="ru-RU" dirty="0" smtClean="0"/>
              <a:t>основанный на последовательной передаче</a:t>
            </a:r>
            <a:r>
              <a:rPr lang="en-US" dirty="0" smtClean="0"/>
              <a:t> </a:t>
            </a:r>
            <a:r>
              <a:rPr lang="ru-RU" dirty="0" smtClean="0"/>
              <a:t>пакетных данных</a:t>
            </a:r>
            <a:r>
              <a:rPr lang="en-US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b="1" dirty="0" smtClean="0"/>
              <a:t>Представляет  </a:t>
            </a:r>
            <a:r>
              <a:rPr lang="ru-RU" sz="2200" b="1" dirty="0" err="1"/>
              <a:t>одноранговую</a:t>
            </a:r>
            <a:r>
              <a:rPr lang="ru-RU" sz="2200" b="1" dirty="0"/>
              <a:t> сеть, использующая </a:t>
            </a:r>
            <a:r>
              <a:rPr lang="ru-RU" sz="2200" b="1" dirty="0" err="1" smtClean="0"/>
              <a:t>разряднооследовательные</a:t>
            </a:r>
            <a:r>
              <a:rPr lang="ru-RU" sz="2200" b="1" dirty="0" smtClean="0"/>
              <a:t> </a:t>
            </a:r>
            <a:r>
              <a:rPr lang="ru-RU" sz="2200" b="1" dirty="0"/>
              <a:t>линии и коммутацию пакетов</a:t>
            </a:r>
            <a:r>
              <a:rPr lang="ru-RU" sz="2200" b="1" dirty="0" smtClean="0"/>
              <a:t>.</a:t>
            </a:r>
            <a:endParaRPr lang="en-US" sz="2200" b="1" dirty="0" smtClean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i="1" dirty="0"/>
              <a:t>Устройства взаимодействуют между собой через</a:t>
            </a:r>
            <a:r>
              <a:rPr lang="en-US" sz="2200" i="1" dirty="0"/>
              <a:t> </a:t>
            </a:r>
            <a:r>
              <a:rPr lang="ru-RU" sz="2200" i="1" dirty="0"/>
              <a:t>среду, образованную коммутаторами( соединение типа точка-точка</a:t>
            </a:r>
            <a:r>
              <a:rPr lang="ru-RU" sz="2200" i="1" dirty="0" smtClean="0"/>
              <a:t>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>
                <a:latin typeface="PetersburgCTT-Regular"/>
              </a:rPr>
              <a:t>применение узких последовательных двухточечных </a:t>
            </a:r>
            <a:r>
              <a:rPr lang="ru-RU" dirty="0" smtClean="0">
                <a:latin typeface="PetersburgCTT-Regular"/>
              </a:rPr>
              <a:t>соединений.</a:t>
            </a:r>
          </a:p>
          <a:p>
            <a:pPr marL="742950" lvl="1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sz="2000" u="sng" dirty="0" smtClean="0">
                <a:latin typeface="PetersburgCTT-Regular"/>
              </a:rPr>
              <a:t> передача данных пакетами, содержащими как саму посылку, так и системную информацию (протокольная передача данных).</a:t>
            </a:r>
            <a:endParaRPr lang="ru-RU" sz="2000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7"/>
          <a:stretch/>
        </p:blipFill>
        <p:spPr bwMode="auto">
          <a:xfrm>
            <a:off x="379163" y="711982"/>
            <a:ext cx="4775449" cy="2414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0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 smtClean="0"/>
              <a:t>Шина </a:t>
            </a:r>
            <a:r>
              <a:rPr lang="en-US" sz="2800" b="1" dirty="0" smtClean="0"/>
              <a:t>PCI</a:t>
            </a:r>
            <a:r>
              <a:rPr lang="ru-RU" sz="2800" b="1" dirty="0" smtClean="0"/>
              <a:t>-</a:t>
            </a:r>
            <a:r>
              <a:rPr lang="en-US" sz="2800" b="1" dirty="0" smtClean="0"/>
              <a:t>Express</a:t>
            </a:r>
            <a:r>
              <a:rPr lang="ru-RU" sz="2800" b="1" dirty="0" smtClean="0"/>
              <a:t>. Особенности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801118"/>
            <a:ext cx="88267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b="1" dirty="0" smtClean="0"/>
              <a:t>Физическая </a:t>
            </a:r>
            <a:r>
              <a:rPr lang="ru-RU" sz="2200" b="1" dirty="0"/>
              <a:t>длина соединения </a:t>
            </a:r>
            <a:r>
              <a:rPr lang="ru-RU" sz="2200" b="1" dirty="0" smtClean="0"/>
              <a:t>до коммутатора до </a:t>
            </a:r>
            <a:r>
              <a:rPr lang="ru-RU" sz="2200" b="1" dirty="0"/>
              <a:t>50 см, </a:t>
            </a:r>
            <a:endParaRPr lang="ru-RU" sz="2200" b="1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i="1" dirty="0" smtClean="0"/>
              <a:t>Скорость до 20 Гбит/сек.</a:t>
            </a: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u="sng" dirty="0"/>
              <a:t>Режим эмуляции шины </a:t>
            </a:r>
            <a:r>
              <a:rPr lang="en-US" sz="2200" u="sng" dirty="0" smtClean="0"/>
              <a:t>PCI</a:t>
            </a:r>
            <a:r>
              <a:rPr lang="ru-RU" sz="2200" u="sng" dirty="0" smtClean="0"/>
              <a:t> (программный уровень).</a:t>
            </a:r>
            <a:endParaRPr lang="ru-RU" sz="2200" u="sng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/>
              <a:t>К </a:t>
            </a:r>
            <a:r>
              <a:rPr lang="ru-RU" sz="2200" dirty="0"/>
              <a:t>базовому коммутатору можно </a:t>
            </a:r>
            <a:r>
              <a:rPr lang="ru-RU" sz="2200" dirty="0" smtClean="0"/>
              <a:t>подключить другой </a:t>
            </a:r>
            <a:r>
              <a:rPr lang="ru-RU" sz="2200" dirty="0"/>
              <a:t>коммутатор, </a:t>
            </a:r>
            <a:endParaRPr lang="ru-RU" sz="2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формирования древовидной структуры повышается </a:t>
            </a:r>
            <a:r>
              <a:rPr lang="ru-RU" sz="2000" dirty="0"/>
              <a:t>степень расширяемости системы</a:t>
            </a:r>
            <a:r>
              <a:rPr lang="ru-RU" sz="2000" dirty="0" smtClean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Может иметь до 32 проводных пар, называемых трактами (</a:t>
            </a:r>
            <a:r>
              <a:rPr lang="ru-RU" sz="2200" dirty="0" err="1"/>
              <a:t>lanes</a:t>
            </a:r>
            <a:r>
              <a:rPr lang="ru-RU" sz="2200" dirty="0"/>
              <a:t>) или дорожками.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Тракты работают несинхронно</a:t>
            </a:r>
            <a:r>
              <a:rPr lang="ru-RU" sz="2200" dirty="0" smtClean="0"/>
              <a:t>, но </a:t>
            </a:r>
            <a:r>
              <a:rPr lang="ru-RU" sz="2200" dirty="0" err="1"/>
              <a:t>расфазировка</a:t>
            </a:r>
            <a:r>
              <a:rPr lang="ru-RU" sz="2200" dirty="0"/>
              <a:t> несущественна</a:t>
            </a:r>
            <a:r>
              <a:rPr lang="ru-RU" sz="2200" dirty="0" smtClean="0"/>
              <a:t>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/>
              <a:t>Устройства на шину могут быть подключены по 1, 4, 8 или 16 </a:t>
            </a:r>
            <a:r>
              <a:rPr lang="ru-RU" sz="2200" dirty="0" err="1" smtClean="0"/>
              <a:t>ленсам</a:t>
            </a:r>
            <a:r>
              <a:rPr lang="ru-RU" sz="2200" dirty="0" smtClean="0"/>
              <a:t>. </a:t>
            </a:r>
            <a:endParaRPr lang="ru-RU" sz="2200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sz="2000" dirty="0" smtClean="0"/>
          </a:p>
        </p:txBody>
      </p:sp>
      <p:pic>
        <p:nvPicPr>
          <p:cNvPr id="8" name="Picture 4" descr="ÐÐ°ÑÑÐ¸Ð½ÐºÐ¸ Ð¿Ð¾ Ð·Ð°Ð¿ÑÐ¾ÑÑ pci-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48" y="5052737"/>
            <a:ext cx="3510815" cy="16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44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Шина </a:t>
            </a:r>
            <a:r>
              <a:rPr lang="en-US" sz="2400" b="1" dirty="0" smtClean="0"/>
              <a:t>PCI</a:t>
            </a:r>
            <a:r>
              <a:rPr lang="ru-RU" sz="2400" b="1" dirty="0" smtClean="0"/>
              <a:t>-</a:t>
            </a:r>
            <a:r>
              <a:rPr lang="en-US" sz="2400" b="1" dirty="0" smtClean="0"/>
              <a:t>Express</a:t>
            </a:r>
            <a:r>
              <a:rPr lang="ru-RU" sz="2400" b="1" dirty="0" smtClean="0"/>
              <a:t>. Особенности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620688"/>
            <a:ext cx="882676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Причины появления </a:t>
            </a:r>
            <a:r>
              <a:rPr lang="en-US" sz="2200" dirty="0" smtClean="0"/>
              <a:t>PCI-e 4 – </a:t>
            </a:r>
            <a:r>
              <a:rPr lang="ru-RU" sz="2200" dirty="0" smtClean="0"/>
              <a:t>появление новых устройств на шине </a:t>
            </a:r>
            <a:r>
              <a:rPr lang="en-US" sz="2200" dirty="0" err="1" smtClean="0"/>
              <a:t>PCIe</a:t>
            </a:r>
            <a:r>
              <a:rPr lang="en-US" sz="2200" dirty="0" smtClean="0"/>
              <a:t>, </a:t>
            </a:r>
            <a:r>
              <a:rPr lang="ru-RU" sz="2200" dirty="0" smtClean="0"/>
              <a:t>типа </a:t>
            </a:r>
            <a:r>
              <a:rPr lang="en-US" sz="2200" dirty="0" smtClean="0"/>
              <a:t>SSD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Увеличение линий и скорости передачи на каждую линию (актуально для серверных систем). 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Увеличение толерантности к палатам расширения (подключение через </a:t>
            </a:r>
            <a:r>
              <a:rPr lang="en-US" sz="2200" dirty="0" smtClean="0"/>
              <a:t>PCI-e</a:t>
            </a:r>
            <a:r>
              <a:rPr lang="ru-RU" sz="2200" dirty="0" smtClean="0"/>
              <a:t> </a:t>
            </a:r>
            <a:r>
              <a:rPr lang="en-US" sz="2200" dirty="0" smtClean="0"/>
              <a:t>X1, X4) </a:t>
            </a:r>
            <a:endParaRPr lang="ru-RU" sz="2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– </a:t>
            </a:r>
            <a:r>
              <a:rPr lang="ru-RU" sz="2200" dirty="0" smtClean="0"/>
              <a:t>то есть максимально допустимой скорости при переходниках с таких устройств на </a:t>
            </a:r>
            <a:r>
              <a:rPr lang="en-US" sz="2200" dirty="0" smtClean="0"/>
              <a:t>PCI-e 16.</a:t>
            </a:r>
            <a:endParaRPr lang="ru-RU" sz="2200" dirty="0"/>
          </a:p>
        </p:txBody>
      </p:sp>
      <p:pic>
        <p:nvPicPr>
          <p:cNvPr id="23556" name="Picture 4" descr="PCI Expr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20" y="3240623"/>
            <a:ext cx="480621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6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6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Системная плата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2808312" cy="33123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 smtClean="0"/>
              <a:t>Материнская (</a:t>
            </a:r>
            <a:r>
              <a:rPr lang="ru-RU" sz="1800" dirty="0"/>
              <a:t>системная, </a:t>
            </a:r>
            <a:r>
              <a:rPr lang="ru-RU" sz="1800" dirty="0" smtClean="0"/>
              <a:t>главная) </a:t>
            </a:r>
            <a:r>
              <a:rPr lang="ru-RU" sz="1800" dirty="0"/>
              <a:t>плата 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( </a:t>
            </a:r>
            <a:r>
              <a:rPr lang="ru-RU" sz="1800" dirty="0" err="1" smtClean="0"/>
              <a:t>Motherboard</a:t>
            </a:r>
            <a:r>
              <a:rPr lang="ru-RU" sz="1800" dirty="0"/>
              <a:t>) является основным компонентом каждого </a:t>
            </a:r>
            <a:r>
              <a:rPr lang="ru-RU" sz="1800" dirty="0" smtClean="0"/>
              <a:t>ЭВМ. Это </a:t>
            </a:r>
            <a:r>
              <a:rPr lang="ru-RU" sz="1800" dirty="0"/>
              <a:t>элемент, который управляет внутренними связями и с помощью системы прерываний взаимодействует с внешними устройствами</a:t>
            </a:r>
            <a:r>
              <a:rPr lang="ru-RU" sz="1800" dirty="0" smtClean="0"/>
              <a:t>.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613" y="819378"/>
            <a:ext cx="5473317" cy="417374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77952" y="4964324"/>
            <a:ext cx="85880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tabLst>
                <a:tab pos="269875" algn="l"/>
              </a:tabLst>
            </a:pPr>
            <a:r>
              <a:rPr lang="ru-RU" dirty="0"/>
              <a:t>В архитектуру системной платы интегрированы: </a:t>
            </a:r>
          </a:p>
          <a:p>
            <a:pPr marL="177800" lvl="2" indent="-1778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ru-RU" dirty="0"/>
              <a:t>Микросхемы чипсета (</a:t>
            </a:r>
            <a:r>
              <a:rPr lang="en-US" dirty="0"/>
              <a:t>chip-set) </a:t>
            </a:r>
            <a:r>
              <a:rPr lang="ru-RU" dirty="0"/>
              <a:t>(северный и южный </a:t>
            </a:r>
            <a:r>
              <a:rPr lang="ru-RU" dirty="0" smtClean="0"/>
              <a:t>мост, контроль  </a:t>
            </a:r>
            <a:r>
              <a:rPr lang="ru-RU" dirty="0" err="1" smtClean="0"/>
              <a:t>перываний</a:t>
            </a:r>
            <a:r>
              <a:rPr lang="en-US" dirty="0" smtClean="0"/>
              <a:t>)</a:t>
            </a:r>
            <a:endParaRPr lang="en-US" dirty="0"/>
          </a:p>
          <a:p>
            <a:pPr marL="177800" lvl="2" indent="-1778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ru-RU" dirty="0"/>
              <a:t>Микросхема ПЗУ </a:t>
            </a:r>
            <a:r>
              <a:rPr lang="en-US" dirty="0"/>
              <a:t>(CMOS), </a:t>
            </a:r>
            <a:r>
              <a:rPr lang="ru-RU" dirty="0"/>
              <a:t>содержащая программу </a:t>
            </a:r>
            <a:r>
              <a:rPr lang="en-US" dirty="0" smtClean="0"/>
              <a:t>BIOS (UEFI)</a:t>
            </a:r>
            <a:r>
              <a:rPr lang="ru-RU" dirty="0" smtClean="0"/>
              <a:t>, систему </a:t>
            </a:r>
            <a:r>
              <a:rPr lang="en-US" dirty="0" err="1" smtClean="0"/>
              <a:t>Plug&amp;Play</a:t>
            </a:r>
            <a:endParaRPr lang="en-US" dirty="0"/>
          </a:p>
          <a:p>
            <a:pPr marL="177800" lvl="2" indent="-1778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ru-RU" dirty="0"/>
              <a:t>Систему магистралей (системная магистраль </a:t>
            </a:r>
            <a:r>
              <a:rPr lang="en-US" dirty="0"/>
              <a:t>FBS, QPI, PCI-E, USB </a:t>
            </a:r>
            <a:r>
              <a:rPr lang="ru-RU" dirty="0"/>
              <a:t>и т.д.)</a:t>
            </a:r>
          </a:p>
          <a:p>
            <a:pPr marL="177800" lvl="1" indent="-1778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ru-RU" dirty="0"/>
              <a:t>Разъем (сокет</a:t>
            </a:r>
            <a:r>
              <a:rPr lang="en-US" dirty="0"/>
              <a:t>, PCI-E, USB, DIMM </a:t>
            </a:r>
            <a:r>
              <a:rPr lang="ru-RU" dirty="0"/>
              <a:t>и т.д</a:t>
            </a:r>
            <a:r>
              <a:rPr lang="ru-RU" dirty="0" smtClean="0"/>
              <a:t>.), и внешние разъемы </a:t>
            </a:r>
            <a:r>
              <a:rPr lang="en-US" dirty="0" smtClean="0"/>
              <a:t>(USB, RJ-45 </a:t>
            </a:r>
            <a:r>
              <a:rPr lang="ru-RU" dirty="0" smtClean="0"/>
              <a:t>и т.д.)</a:t>
            </a:r>
            <a:endParaRPr lang="ru-RU" dirty="0"/>
          </a:p>
          <a:p>
            <a:pPr marL="177800" lvl="1" indent="-1778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ru-RU" dirty="0"/>
              <a:t>Платы расширения (сетевая, </a:t>
            </a:r>
            <a:r>
              <a:rPr lang="en-US" dirty="0" err="1"/>
              <a:t>wi-fi</a:t>
            </a:r>
            <a:r>
              <a:rPr lang="en-US" dirty="0"/>
              <a:t>,</a:t>
            </a:r>
            <a:r>
              <a:rPr lang="ru-RU" dirty="0"/>
              <a:t> звуковая</a:t>
            </a:r>
            <a:r>
              <a:rPr lang="en-US" dirty="0"/>
              <a:t> </a:t>
            </a:r>
            <a:r>
              <a:rPr lang="ru-RU" dirty="0"/>
              <a:t>и т.д</a:t>
            </a:r>
            <a:r>
              <a:rPr lang="ru-RU" dirty="0" smtClean="0"/>
              <a:t>.)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2910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en-US" sz="2800" b="1" dirty="0" smtClean="0"/>
              <a:t>IDE (PATA)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620688"/>
            <a:ext cx="882676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i="1" dirty="0" smtClean="0"/>
              <a:t>интерфейс </a:t>
            </a:r>
            <a:r>
              <a:rPr lang="ru-RU" sz="2400" i="1" dirty="0"/>
              <a:t>предназначен только для подключения жестких дисков и других </a:t>
            </a:r>
            <a:r>
              <a:rPr lang="ru-RU" sz="2400" i="1" dirty="0" smtClean="0"/>
              <a:t>накопителей</a:t>
            </a:r>
            <a:endParaRPr lang="en-US" sz="24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u="sng" dirty="0" smtClean="0"/>
              <a:t>поддерживает </a:t>
            </a:r>
            <a:r>
              <a:rPr lang="ru-RU" sz="2000" u="sng" dirty="0"/>
              <a:t>два разъема IDE </a:t>
            </a:r>
            <a:r>
              <a:rPr lang="ru-RU" sz="2000" u="sng" dirty="0" err="1" smtClean="0"/>
              <a:t>Primary</a:t>
            </a:r>
            <a:r>
              <a:rPr lang="ru-RU" sz="2000" u="sng" dirty="0"/>
              <a:t> — Первичный и </a:t>
            </a:r>
            <a:r>
              <a:rPr lang="ru-RU" sz="2000" u="sng" dirty="0" err="1"/>
              <a:t>Secondary</a:t>
            </a:r>
            <a:r>
              <a:rPr lang="ru-RU" sz="2000" u="sng" dirty="0"/>
              <a:t> — </a:t>
            </a:r>
            <a:r>
              <a:rPr lang="ru-RU" sz="2000" u="sng" dirty="0" smtClean="0"/>
              <a:t>Вторичный, </a:t>
            </a:r>
            <a:endParaRPr lang="en-US" sz="20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b="1" dirty="0" smtClean="0"/>
              <a:t>к </a:t>
            </a:r>
            <a:r>
              <a:rPr lang="ru-RU" sz="2000" b="1" dirty="0"/>
              <a:t>каждому из </a:t>
            </a:r>
            <a:r>
              <a:rPr lang="ru-RU" sz="2000" b="1" dirty="0" smtClean="0"/>
              <a:t>разъемов можно </a:t>
            </a:r>
            <a:r>
              <a:rPr lang="ru-RU" sz="2000" b="1" dirty="0"/>
              <a:t>подключать по два устройства (</a:t>
            </a:r>
            <a:r>
              <a:rPr lang="ru-RU" sz="2000" b="1" dirty="0" err="1"/>
              <a:t>Master</a:t>
            </a:r>
            <a:r>
              <a:rPr lang="ru-RU" sz="2000" b="1" dirty="0"/>
              <a:t> и </a:t>
            </a:r>
            <a:r>
              <a:rPr lang="ru-RU" sz="2000" b="1" dirty="0" err="1"/>
              <a:t>Slave</a:t>
            </a:r>
            <a:r>
              <a:rPr lang="ru-RU" sz="2000" b="1" dirty="0"/>
              <a:t> — ведущий и ведомый). </a:t>
            </a:r>
            <a:endParaRPr lang="ru-RU" sz="2000" b="1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Максимальная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пропускная способность интерфейса  — до 66 Мбайт/с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i="1" dirty="0" smtClean="0"/>
              <a:t>Для </a:t>
            </a:r>
            <a:r>
              <a:rPr lang="ru-RU" sz="2000" i="1" dirty="0"/>
              <a:t>обеспечения совместимости с накопителями, отличными от жестких дисков, существует протокол обмена данными ATAPI (АТА </a:t>
            </a:r>
            <a:r>
              <a:rPr lang="ru-RU" sz="2000" i="1" dirty="0" err="1"/>
              <a:t>Packet</a:t>
            </a:r>
            <a:r>
              <a:rPr lang="ru-RU" sz="2000" i="1" dirty="0"/>
              <a:t> </a:t>
            </a:r>
            <a:r>
              <a:rPr lang="ru-RU" sz="2000" i="1" dirty="0" err="1"/>
              <a:t>Interface</a:t>
            </a:r>
            <a:r>
              <a:rPr lang="ru-RU" sz="2000" i="1" dirty="0"/>
              <a:t> — Пакетный интерфейс АТА). </a:t>
            </a:r>
            <a:endParaRPr lang="ru-RU" sz="2000" i="1" dirty="0" smtClean="0"/>
          </a:p>
        </p:txBody>
      </p:sp>
      <p:sp>
        <p:nvSpPr>
          <p:cNvPr id="3" name="AutoShape 3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5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51" name="Picture 7" descr="ÐÐ°ÑÑÐ¸Ð½ÐºÐ¸ Ð¿Ð¾ Ð·Ð°Ð¿ÑÐ¾ÑÑ IDE P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3574943" cy="19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6" y="4365104"/>
            <a:ext cx="4486920" cy="179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50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en-US" sz="2800" b="1" dirty="0" smtClean="0"/>
              <a:t>SATA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620688"/>
            <a:ext cx="882676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SATA (англ. </a:t>
            </a:r>
            <a:r>
              <a:rPr lang="ru-RU" sz="2400" dirty="0" err="1"/>
              <a:t>Serial</a:t>
            </a:r>
            <a:r>
              <a:rPr lang="ru-RU" sz="2400" dirty="0"/>
              <a:t> ATA) — последовательный интерфейс обмена данными с накопителями информации.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SATA </a:t>
            </a:r>
            <a:r>
              <a:rPr lang="ru-RU" sz="2400" dirty="0"/>
              <a:t>является развитием паралле</a:t>
            </a:r>
            <a:r>
              <a:rPr lang="ru-RU" sz="2000" dirty="0"/>
              <a:t>льного интерфейса ATA (IDE), который после появления SATA был переименован в PATA (</a:t>
            </a:r>
            <a:r>
              <a:rPr lang="ru-RU" sz="2000" dirty="0" err="1"/>
              <a:t>Parallel</a:t>
            </a:r>
            <a:r>
              <a:rPr lang="ru-RU" sz="2000" dirty="0"/>
              <a:t> ATA).  </a:t>
            </a:r>
            <a:endParaRPr lang="ru-RU" sz="2000" dirty="0" smtClean="0"/>
          </a:p>
        </p:txBody>
      </p:sp>
      <p:sp>
        <p:nvSpPr>
          <p:cNvPr id="3" name="AutoShape 3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5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1" name="Picture 3" descr="ÐÐ°ÑÑÐ¸Ð½ÐºÐ¸ Ð¿Ð¾ Ð·Ð°Ð¿ÑÐ¾ÑÑ S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64" y="3501008"/>
            <a:ext cx="2095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7787" y="2148334"/>
            <a:ext cx="89884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SATA I  1.5 Гбит / с. Пропускная способность </a:t>
            </a:r>
            <a:r>
              <a:rPr lang="ru-RU" sz="2000" dirty="0" smtClean="0"/>
              <a:t>интерфейса </a:t>
            </a:r>
            <a:r>
              <a:rPr lang="ru-RU" sz="2000" dirty="0"/>
              <a:t>- до 150МБ / с.</a:t>
            </a:r>
            <a:br>
              <a:rPr lang="ru-RU" sz="2000" dirty="0"/>
            </a:br>
            <a:r>
              <a:rPr lang="ru-RU" sz="2000" dirty="0" smtClean="0"/>
              <a:t>SATA </a:t>
            </a:r>
            <a:r>
              <a:rPr lang="ru-RU" sz="2000" dirty="0"/>
              <a:t>II </a:t>
            </a:r>
            <a:r>
              <a:rPr lang="ru-RU" sz="2000" dirty="0" smtClean="0"/>
              <a:t>(</a:t>
            </a:r>
            <a:r>
              <a:rPr lang="ru-RU" sz="2000" dirty="0"/>
              <a:t> SATA 3 Гбит / </a:t>
            </a:r>
            <a:r>
              <a:rPr lang="ru-RU" sz="2000" dirty="0" smtClean="0"/>
              <a:t>с) ,Пропускная </a:t>
            </a:r>
            <a:r>
              <a:rPr lang="ru-RU" sz="2000" dirty="0"/>
              <a:t>способность интерфейса </a:t>
            </a:r>
            <a:r>
              <a:rPr lang="ru-RU" sz="2000" dirty="0" smtClean="0"/>
              <a:t>- </a:t>
            </a:r>
            <a:r>
              <a:rPr lang="ru-RU" sz="2000" dirty="0"/>
              <a:t>до 300МБ / с.</a:t>
            </a:r>
            <a:br>
              <a:rPr lang="ru-RU" sz="2000" dirty="0"/>
            </a:br>
            <a:r>
              <a:rPr lang="ru-RU" sz="2000" dirty="0" smtClean="0"/>
              <a:t>SATA </a:t>
            </a:r>
            <a:r>
              <a:rPr lang="ru-RU" sz="2000" dirty="0"/>
              <a:t>III </a:t>
            </a:r>
            <a:r>
              <a:rPr lang="ru-RU" sz="2000" dirty="0" smtClean="0"/>
              <a:t>(</a:t>
            </a:r>
            <a:r>
              <a:rPr lang="ru-RU" sz="2000" dirty="0"/>
              <a:t> SATA 6 Гбит / </a:t>
            </a:r>
            <a:r>
              <a:rPr lang="ru-RU" sz="2000" dirty="0" smtClean="0"/>
              <a:t>с(.Пропускная </a:t>
            </a:r>
            <a:r>
              <a:rPr lang="ru-RU" sz="2000" dirty="0"/>
              <a:t>способность интерфейса  600 МБ / с. </a:t>
            </a:r>
            <a:r>
              <a:rPr lang="ru-RU" sz="2000" dirty="0" smtClean="0"/>
              <a:t>	интерфейсы </a:t>
            </a:r>
            <a:r>
              <a:rPr lang="ru-RU" sz="2000" dirty="0"/>
              <a:t>обратно </a:t>
            </a:r>
            <a:r>
              <a:rPr lang="ru-RU" sz="2000" dirty="0" smtClean="0"/>
              <a:t>совместимы.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SATA e – </a:t>
            </a:r>
            <a:r>
              <a:rPr lang="ru-RU" sz="2000" dirty="0" smtClean="0"/>
              <a:t>подключение внешних жестких дисков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29839" y="3779550"/>
            <a:ext cx="63876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Главное преимуществом SATA перед РАТА -использование последовательной шины вместо параллельной. – увеличение помехоустойчивости и повышение скорости передачи данных.</a:t>
            </a:r>
            <a:endParaRPr lang="ru-RU" sz="24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60375" y="571854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/>
              <a:t>Интерфейс SATA поддерживает все периферийные устройства ATAPI — CD, DVD, </a:t>
            </a:r>
            <a:r>
              <a:rPr lang="ru-RU" sz="2000" dirty="0" smtClean="0"/>
              <a:t>и </a:t>
            </a:r>
            <a:r>
              <a:rPr lang="ru-RU" sz="2000" dirty="0" err="1" smtClean="0"/>
              <a:t>тп</a:t>
            </a:r>
            <a:r>
              <a:rPr lang="ru-RU" sz="2000" dirty="0" smtClean="0"/>
              <a:t>, </a:t>
            </a:r>
            <a:r>
              <a:rPr lang="ru-RU" sz="2000" dirty="0"/>
              <a:t>ленты, а также АТА.</a:t>
            </a:r>
          </a:p>
        </p:txBody>
      </p:sp>
    </p:spTree>
    <p:extLst>
      <p:ext uri="{BB962C8B-B14F-4D97-AF65-F5344CB8AC3E}">
        <p14:creationId xmlns:p14="http://schemas.microsoft.com/office/powerpoint/2010/main" val="277347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en-US" sz="2800" b="1" dirty="0" smtClean="0"/>
              <a:t>SATA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620688"/>
            <a:ext cx="882676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Интерфейс SATA обладает высокой пропускной способностью шины и помехоустойчивостью кабеля данных </a:t>
            </a:r>
            <a:r>
              <a:rPr lang="ru-RU" sz="2000" b="1" dirty="0" smtClean="0"/>
              <a:t>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меньшее количество </a:t>
            </a:r>
            <a:r>
              <a:rPr lang="ru-RU" sz="2000" dirty="0"/>
              <a:t>линий </a:t>
            </a:r>
            <a:endParaRPr lang="ru-RU" sz="2000" dirty="0" smtClean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дифференциальная передача </a:t>
            </a:r>
            <a:r>
              <a:rPr lang="ru-RU" sz="2000" dirty="0"/>
              <a:t>сигналов</a:t>
            </a:r>
            <a:r>
              <a:rPr lang="ru-RU" sz="2000" dirty="0" smtClean="0"/>
              <a:t>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 </a:t>
            </a:r>
            <a:r>
              <a:rPr lang="ru-RU" sz="2000" dirty="0"/>
              <a:t>Для передачи и приема используются две токовые петли — два замкнутых кольца, через которые циркулируют данные, синхронизированные частотой 1,5 ГГц. </a:t>
            </a:r>
            <a:endParaRPr lang="ru-RU" sz="2000" dirty="0" smtClean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Каналы </a:t>
            </a:r>
            <a:r>
              <a:rPr lang="ru-RU" sz="2000" dirty="0"/>
              <a:t>работают в противофазе, в силу чего происходит уничтожение взаимных помех</a:t>
            </a:r>
            <a:r>
              <a:rPr lang="ru-RU" sz="2000" dirty="0" smtClean="0"/>
              <a:t>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Система допускает подключение </a:t>
            </a:r>
            <a:r>
              <a:rPr lang="en-US" sz="2000" dirty="0" err="1" smtClean="0"/>
              <a:t>plag</a:t>
            </a:r>
            <a:r>
              <a:rPr lang="en-US" sz="2000" dirty="0" smtClean="0"/>
              <a:t> and play</a:t>
            </a:r>
            <a:endParaRPr lang="ru-RU" sz="2000" dirty="0" smtClean="0"/>
          </a:p>
        </p:txBody>
      </p:sp>
      <p:sp>
        <p:nvSpPr>
          <p:cNvPr id="3" name="AutoShape 3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5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1" name="Picture 3" descr="ÐÐ°ÑÑÐ¸Ð½ÐºÐ¸ Ð¿Ð¾ Ð·Ð°Ð¿ÑÐ¾ÑÑ S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64" y="3501008"/>
            <a:ext cx="2095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ÐÐ°ÑÑÐ¸Ð½ÐºÐ¸ Ð¿Ð¾ Ð·Ð°Ð¿ÑÐ¾ÑÑ eS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191937"/>
            <a:ext cx="3888432" cy="260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3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en-US" sz="2800" dirty="0" smtClean="0"/>
              <a:t>SCSI</a:t>
            </a:r>
            <a:endParaRPr lang="ru-RU" sz="3200" b="1" dirty="0"/>
          </a:p>
        </p:txBody>
      </p:sp>
      <p:sp>
        <p:nvSpPr>
          <p:cNvPr id="3" name="AutoShape 3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5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07504" y="673125"/>
            <a:ext cx="8496944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200" dirty="0" smtClean="0"/>
              <a:t>Интерфейс </a:t>
            </a:r>
            <a:r>
              <a:rPr lang="en-US" sz="2200" dirty="0"/>
              <a:t>SCSI (Small Computer System Interface — </a:t>
            </a:r>
            <a:r>
              <a:rPr lang="ru-RU" sz="2200" dirty="0"/>
              <a:t>системный интерфейс малых компьютеров, произносится «</a:t>
            </a:r>
            <a:r>
              <a:rPr lang="ru-RU" sz="2200" dirty="0" err="1"/>
              <a:t>скази</a:t>
            </a:r>
            <a:r>
              <a:rPr lang="ru-RU" sz="2200" dirty="0" smtClean="0"/>
              <a:t>»)</a:t>
            </a:r>
            <a:endParaRPr lang="en-US" sz="2200" dirty="0" smtClean="0"/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i="1" dirty="0" smtClean="0"/>
              <a:t>интерфейс</a:t>
            </a:r>
            <a:r>
              <a:rPr lang="ru-RU" sz="2000" i="1" dirty="0"/>
              <a:t>, разработанный для объединения в единую систему устройств различного профиля: накопителей на жестких магнитных носителях, сканеров, стримеров, CD-ROM и т.п.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b="1" dirty="0"/>
              <a:t>Наиболее широко </a:t>
            </a:r>
            <a:r>
              <a:rPr lang="ru-RU" sz="2000" b="1" dirty="0" smtClean="0"/>
              <a:t>используется </a:t>
            </a:r>
            <a:r>
              <a:rPr lang="ru-RU" sz="2000" b="1" dirty="0"/>
              <a:t>для устройств и систем хранения данных</a:t>
            </a:r>
            <a:r>
              <a:rPr lang="ru-RU" sz="2000" b="1" dirty="0" smtClean="0"/>
              <a:t>.</a:t>
            </a:r>
            <a:endParaRPr lang="en-US" sz="2000" b="1" dirty="0" smtClean="0"/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u="sng" dirty="0" smtClean="0"/>
              <a:t>Устройства </a:t>
            </a:r>
            <a:r>
              <a:rPr lang="en-US" sz="2000" u="sng" dirty="0" smtClean="0"/>
              <a:t>SCSI</a:t>
            </a:r>
            <a:r>
              <a:rPr lang="ru-RU" sz="2000" u="sng" dirty="0" smtClean="0"/>
              <a:t> подключаются к шинам </a:t>
            </a:r>
            <a:r>
              <a:rPr lang="ru-RU" sz="2000" u="sng" dirty="0" err="1" smtClean="0"/>
              <a:t>пк</a:t>
            </a:r>
            <a:r>
              <a:rPr lang="ru-RU" sz="2000" u="sng" dirty="0" smtClean="0"/>
              <a:t> </a:t>
            </a:r>
            <a:r>
              <a:rPr lang="en-US" sz="2000" u="sng" dirty="0" smtClean="0"/>
              <a:t>(PCI)</a:t>
            </a:r>
            <a:r>
              <a:rPr lang="ru-RU" sz="2000" u="sng" dirty="0" smtClean="0"/>
              <a:t> при помощи хост-адаптера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Устройства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подключенные к SCSI-шине, взаимодействуют друг с другом не 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напрямую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а через встроенные SCSI-контроллеры.</a:t>
            </a:r>
            <a:endParaRPr lang="ru-RU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sz="2000" dirty="0" smtClean="0"/>
          </a:p>
        </p:txBody>
      </p:sp>
      <p:pic>
        <p:nvPicPr>
          <p:cNvPr id="7172" name="Picture 4" descr="https://www.ixbt.com/storage/images/da210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364086" y="4149080"/>
            <a:ext cx="3407185" cy="232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16" y="4365104"/>
            <a:ext cx="3466744" cy="23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en-US" sz="2800" dirty="0" smtClean="0"/>
              <a:t>SAS</a:t>
            </a:r>
            <a:endParaRPr lang="ru-RU" sz="3200" b="1" dirty="0"/>
          </a:p>
        </p:txBody>
      </p:sp>
      <p:sp>
        <p:nvSpPr>
          <p:cNvPr id="3" name="AutoShape 3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5" descr="ÐÐ°ÑÑÐ¸Ð½ÐºÐ¸ Ð¿Ð¾ Ð·Ð°Ð¿ÑÐ¾ÑÑ IDE PA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673125"/>
            <a:ext cx="8368482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 b="1" dirty="0" smtClean="0"/>
              <a:t>SAS - </a:t>
            </a:r>
            <a:r>
              <a:rPr lang="ru-RU" sz="2000" b="1" dirty="0" smtClean="0"/>
              <a:t>Последовательный интерфейс</a:t>
            </a:r>
            <a:r>
              <a:rPr lang="en-US" sz="2000" b="1" dirty="0" smtClean="0"/>
              <a:t> </a:t>
            </a:r>
            <a:r>
              <a:rPr lang="ru-RU" sz="2000" b="1" dirty="0" smtClean="0"/>
              <a:t>типа </a:t>
            </a:r>
            <a:r>
              <a:rPr lang="en-US" sz="2000" b="1" dirty="0" smtClean="0"/>
              <a:t>SCSI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i="1" dirty="0" smtClean="0"/>
              <a:t>Возможность подключение одного устройства по нескольким каналам и поддержка расширителей шины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i="1" dirty="0" smtClean="0"/>
              <a:t>Требует наличия специального контроллера </a:t>
            </a:r>
            <a:r>
              <a:rPr lang="en-US" sz="2000" i="1" dirty="0" smtClean="0"/>
              <a:t>SAS</a:t>
            </a:r>
            <a:endParaRPr lang="ru-RU" sz="2000" i="1" dirty="0" smtClean="0"/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Обладает обратной совместимостью с </a:t>
            </a:r>
            <a:r>
              <a:rPr lang="en-US" sz="2000" dirty="0" smtClean="0"/>
              <a:t>SATA</a:t>
            </a:r>
            <a:endParaRPr lang="ru-RU" sz="2000" dirty="0" smtClean="0"/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b="1" i="1" dirty="0" err="1" smtClean="0"/>
              <a:t>Интерфейсы</a:t>
            </a:r>
            <a:r>
              <a:rPr lang="en-US" sz="2000" b="1" i="1" dirty="0" smtClean="0"/>
              <a:t> </a:t>
            </a:r>
            <a:r>
              <a:rPr lang="en-US" sz="2000" b="1" i="1" dirty="0"/>
              <a:t>SAS и SCSI </a:t>
            </a:r>
            <a:r>
              <a:rPr lang="ru-RU" sz="2000" b="1" i="1" dirty="0" smtClean="0"/>
              <a:t>используются в основном</a:t>
            </a:r>
            <a:r>
              <a:rPr lang="en-US" sz="2000" b="1" i="1" dirty="0" smtClean="0"/>
              <a:t> </a:t>
            </a:r>
            <a:r>
              <a:rPr lang="ru-RU" sz="2000" b="1" i="1" dirty="0" smtClean="0"/>
              <a:t>в серверах из-аз высокой стоимости интерфейса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u="sng" dirty="0"/>
              <a:t>Наибольшего </a:t>
            </a:r>
            <a:r>
              <a:rPr lang="ru-RU" sz="2000" u="sng" dirty="0" smtClean="0"/>
              <a:t>эффекта от </a:t>
            </a:r>
            <a:r>
              <a:rPr lang="ru-RU" sz="2000" u="sng" dirty="0"/>
              <a:t>применения </a:t>
            </a:r>
            <a:r>
              <a:rPr lang="ru-RU" sz="2000" u="sng" dirty="0" smtClean="0"/>
              <a:t>можно </a:t>
            </a:r>
            <a:r>
              <a:rPr lang="ru-RU" sz="2000" u="sng" dirty="0"/>
              <a:t>достигнуть </a:t>
            </a:r>
            <a:r>
              <a:rPr lang="ru-RU" sz="2000" u="sng" dirty="0" smtClean="0"/>
              <a:t>при одновременном выполнении  нескольких  </a:t>
            </a:r>
            <a:r>
              <a:rPr lang="ru-RU" sz="2000" u="sng" dirty="0"/>
              <a:t>"тяжелых" приложений или при массовых запросах к данным на </a:t>
            </a:r>
            <a:r>
              <a:rPr lang="ru-RU" sz="2000" u="sng" dirty="0" smtClean="0"/>
              <a:t>устройствах </a:t>
            </a:r>
            <a:r>
              <a:rPr lang="ru-RU" sz="2000" u="sng" dirty="0"/>
              <a:t>хранения</a:t>
            </a:r>
            <a:r>
              <a:rPr lang="ru-RU" sz="2000" u="sng" dirty="0" smtClean="0"/>
              <a:t>.</a:t>
            </a:r>
          </a:p>
        </p:txBody>
      </p:sp>
      <p:pic>
        <p:nvPicPr>
          <p:cNvPr id="8194" name="Picture 2" descr="sata or s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41902"/>
            <a:ext cx="5548139" cy="266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8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Интерфейс </a:t>
            </a:r>
            <a:r>
              <a:rPr lang="en-US" sz="3200" dirty="0" smtClean="0"/>
              <a:t>DIMM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784976" cy="5472608"/>
          </a:xfrm>
        </p:spPr>
        <p:txBody>
          <a:bodyPr>
            <a:normAutofit/>
          </a:bodyPr>
          <a:lstStyle/>
          <a:p>
            <a:r>
              <a:rPr lang="en-US" sz="2000" b="1" dirty="0"/>
              <a:t>Dual In-line Memory Module</a:t>
            </a:r>
            <a:r>
              <a:rPr lang="en-US" sz="2000" b="1" dirty="0" smtClean="0"/>
              <a:t>, DIMM </a:t>
            </a:r>
            <a:r>
              <a:rPr lang="ru-RU" sz="2000" b="1" dirty="0" smtClean="0"/>
              <a:t>интерфейс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двухсторонн</a:t>
            </a:r>
            <a:r>
              <a:rPr lang="ru-RU" sz="2000" b="1" dirty="0" smtClean="0"/>
              <a:t>его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модул</a:t>
            </a:r>
            <a:r>
              <a:rPr lang="ru-RU" sz="2000" b="1" dirty="0" smtClean="0"/>
              <a:t>я</a:t>
            </a:r>
            <a:r>
              <a:rPr lang="en-US" sz="2000" b="1" dirty="0" smtClean="0"/>
              <a:t> </a:t>
            </a:r>
            <a:r>
              <a:rPr lang="en-US" sz="2000" b="1" dirty="0" err="1"/>
              <a:t>памяти</a:t>
            </a:r>
            <a:r>
              <a:rPr lang="ru-RU" sz="2000" b="1" dirty="0" smtClean="0"/>
              <a:t>) – используется для подключения оперативной памяти, на сегодня это </a:t>
            </a:r>
            <a:r>
              <a:rPr lang="en-US" sz="2000" b="1" dirty="0" smtClean="0"/>
              <a:t>DDR RAM (double data rate random access memory)</a:t>
            </a:r>
            <a:r>
              <a:rPr lang="ru-RU" sz="2000" b="1" dirty="0" smtClean="0"/>
              <a:t>. </a:t>
            </a:r>
          </a:p>
          <a:p>
            <a:r>
              <a:rPr lang="ru-RU" sz="2000" u="sng" dirty="0" smtClean="0"/>
              <a:t>Параллельный интерфейс</a:t>
            </a:r>
            <a:endParaRPr lang="en-US" sz="2000" u="sng" dirty="0" smtClean="0"/>
          </a:p>
          <a:p>
            <a:pPr>
              <a:spcBef>
                <a:spcPts val="0"/>
              </a:spcBef>
            </a:pPr>
            <a:r>
              <a:rPr lang="ru-RU" sz="2000" i="1" dirty="0" smtClean="0"/>
              <a:t>по </a:t>
            </a:r>
            <a:r>
              <a:rPr lang="ru-RU" sz="2000" i="1" dirty="0"/>
              <a:t>120 контактов </a:t>
            </a:r>
            <a:r>
              <a:rPr lang="ru-RU" sz="2000" i="1" dirty="0" smtClean="0"/>
              <a:t>с</a:t>
            </a:r>
            <a:r>
              <a:rPr lang="en-US" sz="2000" i="1" dirty="0" smtClean="0"/>
              <a:t> </a:t>
            </a:r>
            <a:r>
              <a:rPr lang="ru-RU" sz="2000" i="1" dirty="0" smtClean="0"/>
              <a:t>двух </a:t>
            </a:r>
            <a:r>
              <a:rPr lang="ru-RU" sz="2000" i="1" dirty="0"/>
              <a:t>сторон, </a:t>
            </a:r>
            <a:r>
              <a:rPr lang="en-US" sz="2000" i="1" dirty="0" smtClean="0"/>
              <a:t>(</a:t>
            </a:r>
            <a:r>
              <a:rPr lang="ru-RU" sz="2000" i="1" dirty="0" smtClean="0"/>
              <a:t>240 в</a:t>
            </a:r>
            <a:r>
              <a:rPr lang="en-US" sz="2000" i="1" dirty="0" smtClean="0"/>
              <a:t> </a:t>
            </a:r>
            <a:r>
              <a:rPr lang="ru-RU" sz="2000" i="1" dirty="0" smtClean="0"/>
              <a:t>сумме), (288 в </a:t>
            </a:r>
            <a:r>
              <a:rPr lang="en-US" sz="2000" i="1" dirty="0" smtClean="0"/>
              <a:t>DDR4</a:t>
            </a:r>
            <a:r>
              <a:rPr lang="ru-RU" sz="2000" i="1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ru-RU" sz="2000" dirty="0" smtClean="0"/>
              <a:t>64-разрядная шина </a:t>
            </a:r>
            <a:r>
              <a:rPr lang="ru-RU" sz="2000" dirty="0"/>
              <a:t>данных, </a:t>
            </a:r>
            <a:endParaRPr lang="en-US" sz="2000" dirty="0" smtClean="0"/>
          </a:p>
          <a:p>
            <a:pPr lvl="1">
              <a:spcBef>
                <a:spcPts val="0"/>
              </a:spcBef>
            </a:pPr>
            <a:r>
              <a:rPr lang="ru-RU" sz="2000" dirty="0" smtClean="0"/>
              <a:t>16-разрядная адресная шина </a:t>
            </a:r>
            <a:r>
              <a:rPr lang="ru-RU" sz="2000" dirty="0"/>
              <a:t>с </a:t>
            </a:r>
            <a:r>
              <a:rPr lang="ru-RU" sz="2000" dirty="0" smtClean="0"/>
              <a:t>временным мультиплексированием,</a:t>
            </a:r>
            <a:endParaRPr lang="en-US" sz="2000" dirty="0" smtClean="0"/>
          </a:p>
          <a:p>
            <a:pPr lvl="1">
              <a:spcBef>
                <a:spcPts val="0"/>
              </a:spcBef>
            </a:pPr>
            <a:r>
              <a:rPr lang="ru-RU" sz="2000" dirty="0" smtClean="0"/>
              <a:t>Тактовая частота сигнала 100-266 МГц</a:t>
            </a:r>
          </a:p>
          <a:p>
            <a:pPr lvl="2">
              <a:spcBef>
                <a:spcPts val="0"/>
              </a:spcBef>
            </a:pPr>
            <a:r>
              <a:rPr lang="ru-RU" sz="2000" dirty="0" smtClean="0"/>
              <a:t>Тактирование по переднему и заднему фронту импульсов - </a:t>
            </a:r>
            <a:r>
              <a:rPr lang="en-US" sz="2000" dirty="0" smtClean="0"/>
              <a:t>DDR</a:t>
            </a:r>
            <a:endParaRPr lang="ru-RU" sz="20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712370"/>
            <a:ext cx="5063052" cy="130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502818" y="3789040"/>
            <a:ext cx="62759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Например, DDR3-1600 </a:t>
            </a:r>
            <a:r>
              <a:rPr lang="ru-RU" dirty="0"/>
              <a:t>использует тактовую частоту памяти в 200 МГц, </a:t>
            </a:r>
            <a:r>
              <a:rPr lang="ru-RU" dirty="0" smtClean="0"/>
              <a:t>ввода-вывода </a:t>
            </a:r>
            <a:r>
              <a:rPr lang="ru-RU" dirty="0"/>
              <a:t>– в 800 МГц, и посылает 1600 миллионов слов/сек </a:t>
            </a:r>
            <a:r>
              <a:rPr lang="ru-RU" dirty="0" smtClean="0"/>
              <a:t>или 12800 </a:t>
            </a:r>
            <a:r>
              <a:rPr lang="ru-RU" dirty="0"/>
              <a:t>Мбайт/с.</a:t>
            </a:r>
          </a:p>
        </p:txBody>
      </p:sp>
      <p:pic>
        <p:nvPicPr>
          <p:cNvPr id="5126" name="Picture 6" descr="https://upload.wikimedia.org/wikipedia/commons/thumb/1/1b/Desktop_DDR_Memory_Comparison.svg/220px-Desktop_DDR_Memory_Comparis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780521"/>
            <a:ext cx="1664757" cy="250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60292" y="6028857"/>
            <a:ext cx="6893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Главная проблема </a:t>
            </a:r>
            <a:r>
              <a:rPr lang="en-US" dirty="0"/>
              <a:t>DIMM – </a:t>
            </a:r>
            <a:r>
              <a:rPr lang="ru-RU" dirty="0"/>
              <a:t>латентность – то есть время чтения/записи ячеек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623225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Интерфейс </a:t>
            </a:r>
            <a:r>
              <a:rPr lang="en-US" dirty="0" smtClean="0"/>
              <a:t>USB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80728"/>
            <a:ext cx="8856984" cy="5616624"/>
          </a:xfrm>
        </p:spPr>
        <p:txBody>
          <a:bodyPr>
            <a:normAutofit fontScale="92500" lnSpcReduction="10000"/>
          </a:bodyPr>
          <a:lstStyle/>
          <a:p>
            <a:r>
              <a:rPr lang="ru-RU" sz="2400" b="1" dirty="0"/>
              <a:t>USB (</a:t>
            </a:r>
            <a:r>
              <a:rPr lang="ru-RU" sz="2400" b="1" dirty="0" err="1"/>
              <a:t>Universal</a:t>
            </a:r>
            <a:r>
              <a:rPr lang="ru-RU" sz="2400" b="1" dirty="0"/>
              <a:t> </a:t>
            </a:r>
            <a:r>
              <a:rPr lang="ru-RU" sz="2400" b="1" dirty="0" err="1"/>
              <a:t>Serial</a:t>
            </a:r>
            <a:r>
              <a:rPr lang="ru-RU" sz="2400" b="1" dirty="0"/>
              <a:t> </a:t>
            </a:r>
            <a:r>
              <a:rPr lang="ru-RU" sz="2400" b="1" dirty="0" err="1"/>
              <a:t>Bus</a:t>
            </a:r>
            <a:r>
              <a:rPr lang="ru-RU" sz="2400" b="1" dirty="0"/>
              <a:t> — универсальная последовательная шина) </a:t>
            </a:r>
            <a:endParaRPr lang="en-US" sz="2400" b="1" dirty="0"/>
          </a:p>
          <a:p>
            <a:pPr lvl="1"/>
            <a:r>
              <a:rPr lang="ru-RU" sz="2400" dirty="0"/>
              <a:t>является промышленным стандартом расширения архитектуры РС, ориентированным на интеграцию с телефонией и устройствами бытовой электроники</a:t>
            </a:r>
            <a:r>
              <a:rPr lang="en-US" sz="2400" dirty="0" smtClean="0"/>
              <a:t>.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2400" b="1" dirty="0" smtClean="0"/>
              <a:t>Ориентированность стандарта: </a:t>
            </a:r>
            <a:endParaRPr lang="ru-RU" sz="2400" b="1" dirty="0"/>
          </a:p>
          <a:p>
            <a:pPr lvl="1"/>
            <a:r>
              <a:rPr lang="ru-RU" sz="2400" dirty="0" smtClean="0"/>
              <a:t>легкореализуемое </a:t>
            </a:r>
            <a:r>
              <a:rPr lang="ru-RU" sz="2400" dirty="0"/>
              <a:t>расширение периферии ПК; </a:t>
            </a:r>
          </a:p>
          <a:p>
            <a:pPr lvl="1"/>
            <a:r>
              <a:rPr lang="ru-RU" sz="2400" dirty="0" smtClean="0"/>
              <a:t>дешевое </a:t>
            </a:r>
            <a:r>
              <a:rPr lang="ru-RU" sz="2400" dirty="0"/>
              <a:t>решение, позволяющее передавать данные со скоростью до </a:t>
            </a:r>
            <a:r>
              <a:rPr lang="ru-RU" sz="2400" dirty="0" smtClean="0"/>
              <a:t>12 </a:t>
            </a:r>
            <a:r>
              <a:rPr lang="ru-RU" sz="2400" dirty="0"/>
              <a:t>Мбит/с (480 Мбит/с </a:t>
            </a:r>
            <a:r>
              <a:rPr lang="ru-RU" sz="2400" dirty="0" smtClean="0"/>
              <a:t>USB2, 5, 10, 20 </a:t>
            </a:r>
            <a:r>
              <a:rPr lang="ru-RU" sz="2400" dirty="0"/>
              <a:t>Г</a:t>
            </a:r>
            <a:r>
              <a:rPr lang="ru-RU" sz="2400" dirty="0" smtClean="0"/>
              <a:t>бит/с </a:t>
            </a:r>
            <a:r>
              <a:rPr lang="en-US" sz="2400" dirty="0" smtClean="0"/>
              <a:t>USB3</a:t>
            </a:r>
            <a:r>
              <a:rPr lang="ru-RU" sz="2400" dirty="0" smtClean="0"/>
              <a:t> и </a:t>
            </a:r>
            <a:r>
              <a:rPr lang="en-US" sz="2400" dirty="0" smtClean="0"/>
              <a:t>USB4</a:t>
            </a:r>
            <a:r>
              <a:rPr lang="ru-RU" sz="2400" dirty="0" smtClean="0"/>
              <a:t>); </a:t>
            </a:r>
            <a:endParaRPr lang="ru-RU" sz="2400" dirty="0"/>
          </a:p>
          <a:p>
            <a:pPr lvl="1"/>
            <a:r>
              <a:rPr lang="ru-RU" sz="2400" dirty="0" smtClean="0"/>
              <a:t>полная </a:t>
            </a:r>
            <a:r>
              <a:rPr lang="ru-RU" sz="2400" dirty="0"/>
              <a:t>поддержка в реальном времени голосовых, аудио- и видеопотоков; </a:t>
            </a:r>
            <a:endParaRPr lang="en-US" sz="2400" dirty="0" smtClean="0"/>
          </a:p>
          <a:p>
            <a:pPr lvl="1"/>
            <a:r>
              <a:rPr lang="ru-RU" sz="2400" dirty="0"/>
              <a:t>гибкость протокола смешанной передачи изохронных </a:t>
            </a:r>
            <a:r>
              <a:rPr lang="ru-RU" sz="2400" dirty="0" smtClean="0"/>
              <a:t>данных</a:t>
            </a:r>
            <a:endParaRPr lang="ru-RU" sz="2400" dirty="0"/>
          </a:p>
          <a:p>
            <a:pPr lvl="1"/>
            <a:r>
              <a:rPr lang="ru-RU" sz="2400" dirty="0"/>
              <a:t>асинхронных сообщений; </a:t>
            </a:r>
          </a:p>
          <a:p>
            <a:pPr lvl="1"/>
            <a:r>
              <a:rPr lang="ru-RU" sz="2400" dirty="0" smtClean="0"/>
              <a:t>обеспечение </a:t>
            </a:r>
            <a:r>
              <a:rPr lang="ru-RU" sz="2400" dirty="0"/>
              <a:t>стандартного </a:t>
            </a:r>
            <a:r>
              <a:rPr lang="ru-RU" sz="2400" dirty="0" smtClean="0"/>
              <a:t>интерфейса; </a:t>
            </a:r>
            <a:endParaRPr lang="ru-RU" sz="2400" dirty="0"/>
          </a:p>
          <a:p>
            <a:pPr lvl="1"/>
            <a:r>
              <a:rPr lang="ru-RU" sz="2400" dirty="0" smtClean="0"/>
              <a:t>Поддержка </a:t>
            </a:r>
            <a:r>
              <a:rPr lang="en-US" sz="2400" dirty="0" smtClean="0"/>
              <a:t>PnP</a:t>
            </a:r>
            <a:endParaRPr lang="ru-RU" sz="2400" dirty="0"/>
          </a:p>
          <a:p>
            <a:pPr lvl="1"/>
            <a:endParaRPr lang="en-US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016" y="5112568"/>
            <a:ext cx="1484784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Стандарт </a:t>
            </a:r>
            <a:r>
              <a:rPr lang="en-US" dirty="0"/>
              <a:t>USB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052736"/>
            <a:ext cx="7133964" cy="56166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ru-RU" sz="2200" dirty="0" smtClean="0"/>
              <a:t>подключения </a:t>
            </a:r>
            <a:r>
              <a:rPr lang="ru-RU" sz="2200" dirty="0"/>
              <a:t>периферийных устройств к шине USB </a:t>
            </a:r>
            <a:endParaRPr lang="ru-RU" sz="2200" dirty="0" smtClean="0"/>
          </a:p>
          <a:p>
            <a:pPr>
              <a:spcBef>
                <a:spcPts val="0"/>
              </a:spcBef>
            </a:pPr>
            <a:r>
              <a:rPr lang="ru-RU" sz="2000" dirty="0" smtClean="0"/>
              <a:t>четырёхпроводной кабель </a:t>
            </a:r>
            <a:r>
              <a:rPr lang="en-US" sz="2000" dirty="0" smtClean="0"/>
              <a:t>(USB1, USB2)</a:t>
            </a:r>
            <a:r>
              <a:rPr lang="ru-RU" sz="2000" dirty="0" smtClean="0"/>
              <a:t>, </a:t>
            </a:r>
            <a:endParaRPr lang="en-US" sz="2000" dirty="0" smtClean="0"/>
          </a:p>
          <a:p>
            <a:pPr lvl="1">
              <a:spcBef>
                <a:spcPts val="0"/>
              </a:spcBef>
            </a:pPr>
            <a:r>
              <a:rPr lang="ru-RU" sz="2000" dirty="0" smtClean="0"/>
              <a:t>В стандартах </a:t>
            </a:r>
            <a:r>
              <a:rPr lang="en-US" sz="2000" dirty="0" smtClean="0"/>
              <a:t>USB3, </a:t>
            </a:r>
            <a:r>
              <a:rPr lang="ru-RU" sz="2000" dirty="0" smtClean="0"/>
              <a:t>и более новых используется </a:t>
            </a:r>
            <a:r>
              <a:rPr lang="ru-RU" sz="2000" dirty="0" err="1" smtClean="0"/>
              <a:t>многопроводной</a:t>
            </a:r>
            <a:r>
              <a:rPr lang="ru-RU" sz="2000" dirty="0" smtClean="0"/>
              <a:t> кабель, но при этом структура остается </a:t>
            </a:r>
            <a:br>
              <a:rPr lang="ru-RU" sz="2000" dirty="0" smtClean="0"/>
            </a:br>
            <a:r>
              <a:rPr lang="ru-RU" sz="2000" dirty="0" smtClean="0"/>
              <a:t>та же и все стандарты остаются совместимыми</a:t>
            </a:r>
          </a:p>
          <a:p>
            <a:pPr>
              <a:spcBef>
                <a:spcPts val="1200"/>
              </a:spcBef>
            </a:pPr>
            <a:r>
              <a:rPr lang="ru-RU" sz="2000" dirty="0" smtClean="0"/>
              <a:t>Передача данных по дифференциальным линиям.</a:t>
            </a:r>
          </a:p>
          <a:p>
            <a:pPr>
              <a:spcBef>
                <a:spcPts val="1200"/>
              </a:spcBef>
            </a:pPr>
            <a:r>
              <a:rPr lang="ru-RU" sz="2000" dirty="0" smtClean="0"/>
              <a:t>Напряжение 0 и 5В сила тока до 500 мА </a:t>
            </a:r>
            <a:r>
              <a:rPr lang="en-US" sz="2000" dirty="0"/>
              <a:t>(</a:t>
            </a:r>
            <a:r>
              <a:rPr lang="ru-RU" sz="2000" dirty="0"/>
              <a:t>USB 3.0 — 900 мА</a:t>
            </a:r>
            <a:r>
              <a:rPr lang="en-US" sz="2000" dirty="0"/>
              <a:t>)</a:t>
            </a:r>
            <a:r>
              <a:rPr lang="ru-RU" sz="2000" dirty="0" smtClean="0"/>
              <a:t>.</a:t>
            </a:r>
          </a:p>
          <a:p>
            <a:pPr lvl="1">
              <a:spcBef>
                <a:spcPts val="1200"/>
              </a:spcBef>
            </a:pPr>
            <a:r>
              <a:rPr lang="ru-RU" sz="1800" dirty="0"/>
              <a:t>Интерфейс рассчитан на расстояния до 5 м, и подключения до 5 уровней устройств (либо разветвителей – т.н. «</a:t>
            </a:r>
            <a:r>
              <a:rPr lang="ru-RU" sz="1800" dirty="0" err="1"/>
              <a:t>хабов</a:t>
            </a:r>
            <a:r>
              <a:rPr lang="ru-RU" sz="1800" dirty="0"/>
              <a:t>» либо функциональных устройств) .</a:t>
            </a:r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510" y="1093506"/>
            <a:ext cx="1892490" cy="269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419" y="3967457"/>
            <a:ext cx="1831736" cy="287512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530322" y="548680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USB1, USB2</a:t>
            </a:r>
            <a:endParaRPr lang="ru-RU" dirty="0"/>
          </a:p>
        </p:txBody>
      </p:sp>
      <p:pic>
        <p:nvPicPr>
          <p:cNvPr id="12" name="Picture 2" descr="ÐÐ°ÑÑÐ¸Ð½ÐºÐ¸ Ð¿Ð¾ Ð·Ð°Ð¿ÑÐ¾ÑÑ usb type c ÑÐ°ÑÐ¿Ð¸Ð½Ð¾Ð²ÐºÐ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653" y="4864118"/>
            <a:ext cx="4224766" cy="20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ÐÐ°ÑÑÐ¸Ð½ÐºÐ¸ Ð¿Ð¾ Ð·Ð°Ð¿ÑÐ¾ÑÑ usb 3 Ð¿Ð¸Ð½Ñ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7" y="5184852"/>
            <a:ext cx="2808312" cy="136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2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Промышленные интерфейсы</a:t>
            </a:r>
            <a:endParaRPr lang="ru-RU" dirty="0"/>
          </a:p>
        </p:txBody>
      </p:sp>
      <p:pic>
        <p:nvPicPr>
          <p:cNvPr id="5" name="Picture 9" descr="Type A Plug Coloured.svg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9" y="1743294"/>
            <a:ext cx="2046845" cy="127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Mini-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15" y="1602335"/>
            <a:ext cx="1897459" cy="12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494706"/>
            <a:ext cx="1756828" cy="14827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9" y="3643951"/>
            <a:ext cx="1843311" cy="11502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3339555"/>
            <a:ext cx="1779996" cy="133855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873" y="3042229"/>
            <a:ext cx="1616472" cy="121558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13900" y="1380482"/>
            <a:ext cx="71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Тип А</a:t>
            </a:r>
            <a:endParaRPr lang="ru-RU" dirty="0"/>
          </a:p>
        </p:txBody>
      </p:sp>
      <p:sp>
        <p:nvSpPr>
          <p:cNvPr id="12" name="TextBox 20"/>
          <p:cNvSpPr txBox="1"/>
          <p:nvPr/>
        </p:nvSpPr>
        <p:spPr>
          <a:xfrm>
            <a:off x="521143" y="3168234"/>
            <a:ext cx="70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Тип </a:t>
            </a:r>
            <a:r>
              <a:rPr lang="en-US" dirty="0" smtClean="0"/>
              <a:t>B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usb type 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06" y="4951508"/>
            <a:ext cx="2183631" cy="17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0"/>
          <p:cNvSpPr txBox="1"/>
          <p:nvPr/>
        </p:nvSpPr>
        <p:spPr>
          <a:xfrm>
            <a:off x="4614571" y="119137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Mini USB </a:t>
            </a:r>
            <a:r>
              <a:rPr lang="ru-RU" dirty="0" smtClean="0"/>
              <a:t>тип А</a:t>
            </a:r>
            <a:endParaRPr lang="ru-RU" dirty="0"/>
          </a:p>
        </p:txBody>
      </p:sp>
      <p:sp>
        <p:nvSpPr>
          <p:cNvPr id="15" name="TextBox 20"/>
          <p:cNvSpPr txBox="1"/>
          <p:nvPr/>
        </p:nvSpPr>
        <p:spPr>
          <a:xfrm>
            <a:off x="1706555" y="4735432"/>
            <a:ext cx="70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Тип </a:t>
            </a:r>
            <a:r>
              <a:rPr lang="en-US" dirty="0" smtClean="0"/>
              <a:t>C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727" y="4951508"/>
            <a:ext cx="1935885" cy="155846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5389" y="5125082"/>
            <a:ext cx="2105185" cy="1456788"/>
          </a:xfrm>
          <a:prstGeom prst="rect">
            <a:avLst/>
          </a:prstGeom>
        </p:spPr>
      </p:pic>
      <p:sp>
        <p:nvSpPr>
          <p:cNvPr id="19" name="TextBox 20"/>
          <p:cNvSpPr txBox="1"/>
          <p:nvPr/>
        </p:nvSpPr>
        <p:spPr>
          <a:xfrm>
            <a:off x="4601450" y="2985397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Mini USB </a:t>
            </a:r>
            <a:r>
              <a:rPr lang="ru-RU" dirty="0" smtClean="0"/>
              <a:t>тип 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0" name="TextBox 20"/>
          <p:cNvSpPr txBox="1"/>
          <p:nvPr/>
        </p:nvSpPr>
        <p:spPr>
          <a:xfrm>
            <a:off x="4407360" y="469586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Mini USB3 </a:t>
            </a:r>
            <a:r>
              <a:rPr lang="ru-RU" dirty="0" smtClean="0"/>
              <a:t>тип 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899796" y="4506791"/>
            <a:ext cx="18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micro USB3 </a:t>
            </a:r>
            <a:r>
              <a:rPr lang="ru-RU" dirty="0" smtClean="0"/>
              <a:t>тип </a:t>
            </a:r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6887423" y="2685172"/>
            <a:ext cx="172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micro USB </a:t>
            </a:r>
            <a:r>
              <a:rPr lang="ru-RU" dirty="0" smtClean="0"/>
              <a:t>тип </a:t>
            </a:r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6811474" y="1049944"/>
            <a:ext cx="172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micro USB </a:t>
            </a:r>
            <a:r>
              <a:rPr lang="ru-RU" dirty="0" smtClean="0"/>
              <a:t>тип </a:t>
            </a:r>
            <a:r>
              <a:rPr lang="en-US" dirty="0" smtClean="0"/>
              <a:t>A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9805" y="3537566"/>
            <a:ext cx="1333840" cy="1197866"/>
          </a:xfrm>
          <a:prstGeom prst="rect">
            <a:avLst/>
          </a:prstGeom>
        </p:spPr>
      </p:pic>
      <p:sp>
        <p:nvSpPr>
          <p:cNvPr id="25" name="TextBox 20"/>
          <p:cNvSpPr txBox="1"/>
          <p:nvPr/>
        </p:nvSpPr>
        <p:spPr>
          <a:xfrm>
            <a:off x="2272129" y="315488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USB3 </a:t>
            </a:r>
            <a:r>
              <a:rPr lang="ru-RU" dirty="0" smtClean="0"/>
              <a:t>тип </a:t>
            </a:r>
            <a:r>
              <a:rPr lang="en-US" dirty="0" smtClean="0"/>
              <a:t>B</a:t>
            </a:r>
            <a:endParaRPr lang="ru-RU" dirty="0"/>
          </a:p>
        </p:txBody>
      </p:sp>
      <p:pic>
        <p:nvPicPr>
          <p:cNvPr id="26" name="Объект 3"/>
          <p:cNvPicPr>
            <a:picLocks noGrp="1"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0081" y="1776925"/>
            <a:ext cx="1413993" cy="1377964"/>
          </a:xfrm>
          <a:prstGeom prst="rect">
            <a:avLst/>
          </a:prstGeom>
        </p:spPr>
      </p:pic>
      <p:sp>
        <p:nvSpPr>
          <p:cNvPr id="27" name="TextBox 11"/>
          <p:cNvSpPr txBox="1"/>
          <p:nvPr/>
        </p:nvSpPr>
        <p:spPr>
          <a:xfrm>
            <a:off x="2700766" y="1310040"/>
            <a:ext cx="125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USB3 </a:t>
            </a:r>
            <a:r>
              <a:rPr lang="ru-RU" dirty="0" smtClean="0"/>
              <a:t>Тип 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213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USB. </a:t>
            </a:r>
            <a:r>
              <a:rPr lang="ru-RU" dirty="0" smtClean="0"/>
              <a:t>Свойства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692696"/>
            <a:ext cx="8661360" cy="597666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300" dirty="0"/>
              <a:t>USB </a:t>
            </a:r>
            <a:r>
              <a:rPr lang="ru-RU" sz="2300" dirty="0"/>
              <a:t>всегда работает от т.н. </a:t>
            </a:r>
            <a:r>
              <a:rPr lang="ru-RU" sz="2300" b="1" dirty="0"/>
              <a:t>корневого </a:t>
            </a:r>
            <a:r>
              <a:rPr lang="ru-RU" sz="2300" b="1" dirty="0" err="1"/>
              <a:t>хаба</a:t>
            </a:r>
            <a:r>
              <a:rPr lang="ru-RU" sz="2300" b="1" dirty="0"/>
              <a:t> </a:t>
            </a:r>
            <a:r>
              <a:rPr lang="ru-RU" sz="2300" dirty="0"/>
              <a:t>(напр. имеется на системной плате), остальные устройства подключаются либо напрямую либо через другие </a:t>
            </a:r>
            <a:r>
              <a:rPr lang="ru-RU" sz="2300" dirty="0" err="1"/>
              <a:t>хабы</a:t>
            </a:r>
            <a:r>
              <a:rPr lang="ru-RU" sz="2300" dirty="0"/>
              <a:t>.</a:t>
            </a:r>
          </a:p>
          <a:p>
            <a:pPr lvl="1">
              <a:spcBef>
                <a:spcPts val="0"/>
              </a:spcBef>
            </a:pPr>
            <a:r>
              <a:rPr lang="ru-RU" sz="1900" dirty="0"/>
              <a:t>Стандарт допускает до 5 уровней устройств от одного </a:t>
            </a:r>
            <a:r>
              <a:rPr lang="ru-RU" sz="1900" dirty="0" err="1"/>
              <a:t>хаба</a:t>
            </a:r>
            <a:r>
              <a:rPr lang="ru-RU" sz="1900" dirty="0"/>
              <a:t>.</a:t>
            </a:r>
          </a:p>
          <a:p>
            <a:pPr>
              <a:spcBef>
                <a:spcPts val="600"/>
              </a:spcBef>
            </a:pPr>
            <a:r>
              <a:rPr lang="ru-RU" sz="2300" b="1" dirty="0" smtClean="0"/>
              <a:t>Адресация </a:t>
            </a:r>
            <a:r>
              <a:rPr lang="ru-RU" sz="2300" dirty="0"/>
              <a:t>— </a:t>
            </a:r>
            <a:r>
              <a:rPr lang="ru-RU" sz="2300" dirty="0" smtClean="0"/>
              <a:t>каждое логическое устройство (т.н. функция) имеет свой адрес для работы точка-точка с корневым </a:t>
            </a:r>
            <a:r>
              <a:rPr lang="ru-RU" sz="2300" dirty="0" err="1" smtClean="0"/>
              <a:t>хабом</a:t>
            </a:r>
            <a:r>
              <a:rPr lang="ru-RU" sz="2300" dirty="0" smtClean="0"/>
              <a:t>.</a:t>
            </a:r>
            <a:endParaRPr lang="ru-RU" sz="2300" dirty="0"/>
          </a:p>
          <a:p>
            <a:pPr lvl="1">
              <a:spcBef>
                <a:spcPts val="0"/>
              </a:spcBef>
            </a:pPr>
            <a:r>
              <a:rPr lang="ru-RU" sz="1900" dirty="0" smtClean="0"/>
              <a:t>Иногда в одном  физическом устройстве может быть несколько логических – например </a:t>
            </a:r>
            <a:r>
              <a:rPr lang="ru-RU" sz="1900" dirty="0" err="1" smtClean="0"/>
              <a:t>точпад</a:t>
            </a:r>
            <a:r>
              <a:rPr lang="ru-RU" sz="1900" dirty="0" smtClean="0"/>
              <a:t> и клавиатура </a:t>
            </a:r>
          </a:p>
          <a:p>
            <a:pPr>
              <a:spcBef>
                <a:spcPts val="600"/>
              </a:spcBef>
            </a:pPr>
            <a:r>
              <a:rPr lang="ru-RU" sz="2300" b="1" dirty="0" smtClean="0"/>
              <a:t>Система </a:t>
            </a:r>
            <a:r>
              <a:rPr lang="en-US" sz="2300" b="1" dirty="0" err="1" smtClean="0"/>
              <a:t>Plag</a:t>
            </a:r>
            <a:r>
              <a:rPr lang="en-US" sz="2300" b="1" dirty="0" smtClean="0"/>
              <a:t> and Play</a:t>
            </a:r>
            <a:r>
              <a:rPr lang="ru-RU" sz="2300" dirty="0" smtClean="0"/>
              <a:t>— </a:t>
            </a:r>
            <a:r>
              <a:rPr lang="ru-RU" sz="2000" dirty="0" smtClean="0"/>
              <a:t>Каждое устройство имеет идентификаторы типа (логической функции - </a:t>
            </a:r>
            <a:r>
              <a:rPr lang="en-US" sz="2000" dirty="0" smtClean="0"/>
              <a:t>PID</a:t>
            </a:r>
            <a:r>
              <a:rPr lang="ru-RU" sz="2000" dirty="0" smtClean="0"/>
              <a:t>) и изготовителя</a:t>
            </a:r>
            <a:r>
              <a:rPr lang="en-US" sz="2000" dirty="0" smtClean="0"/>
              <a:t> (VID)</a:t>
            </a:r>
            <a:r>
              <a:rPr lang="ru-RU" sz="2000" dirty="0" smtClean="0"/>
              <a:t>, по ним </a:t>
            </a:r>
            <a:r>
              <a:rPr lang="en-US" sz="2000" dirty="0" smtClean="0"/>
              <a:t>UEFI </a:t>
            </a:r>
            <a:r>
              <a:rPr lang="ru-RU" sz="2000" dirty="0" smtClean="0"/>
              <a:t>должно найти подходящие драйвера; </a:t>
            </a:r>
          </a:p>
          <a:p>
            <a:pPr marL="804863" lvl="3"/>
            <a:r>
              <a:rPr lang="ru-RU" sz="1600" dirty="0"/>
              <a:t>Напр., </a:t>
            </a:r>
            <a:r>
              <a:rPr lang="ru-RU" sz="1600" dirty="0" err="1"/>
              <a:t>Human</a:t>
            </a:r>
            <a:r>
              <a:rPr lang="ru-RU" sz="1600" dirty="0"/>
              <a:t> </a:t>
            </a:r>
            <a:r>
              <a:rPr lang="ru-RU" sz="1600" dirty="0" err="1"/>
              <a:t>Interface</a:t>
            </a:r>
            <a:r>
              <a:rPr lang="ru-RU" sz="1600" dirty="0"/>
              <a:t> </a:t>
            </a:r>
            <a:r>
              <a:rPr lang="ru-RU" sz="1600" dirty="0" err="1"/>
              <a:t>Device</a:t>
            </a:r>
            <a:r>
              <a:rPr lang="ru-RU" sz="1600" dirty="0"/>
              <a:t>, HID (мышки, клавиатуры, игровые манипуляторы и т. п.) </a:t>
            </a:r>
            <a:r>
              <a:rPr lang="ru-RU" sz="1600" dirty="0" err="1" smtClean="0"/>
              <a:t>Mass</a:t>
            </a:r>
            <a:r>
              <a:rPr lang="ru-RU" sz="1600" dirty="0" smtClean="0"/>
              <a:t> </a:t>
            </a:r>
            <a:r>
              <a:rPr lang="ru-RU" sz="1600" dirty="0" err="1"/>
              <a:t>Storage</a:t>
            </a:r>
            <a:r>
              <a:rPr lang="ru-RU" sz="1600" dirty="0"/>
              <a:t> («</a:t>
            </a:r>
            <a:r>
              <a:rPr lang="ru-RU" sz="1600" dirty="0" err="1"/>
              <a:t>флешки</a:t>
            </a:r>
            <a:r>
              <a:rPr lang="ru-RU" sz="1600" dirty="0"/>
              <a:t>», дисководы). </a:t>
            </a:r>
          </a:p>
          <a:p>
            <a:pPr>
              <a:spcBef>
                <a:spcPts val="600"/>
              </a:spcBef>
            </a:pPr>
            <a:r>
              <a:rPr lang="ru-RU" sz="2300" b="1" dirty="0" smtClean="0"/>
              <a:t>Передача </a:t>
            </a:r>
            <a:r>
              <a:rPr lang="ru-RU" sz="2300" b="1" dirty="0"/>
              <a:t>данных </a:t>
            </a:r>
            <a:r>
              <a:rPr lang="ru-RU" sz="2300" dirty="0" smtClean="0"/>
              <a:t> между логическими устройствами (т.н. конечными точками) </a:t>
            </a:r>
          </a:p>
          <a:p>
            <a:pPr lvl="1">
              <a:spcBef>
                <a:spcPts val="0"/>
              </a:spcBef>
            </a:pPr>
            <a:r>
              <a:rPr lang="ru-RU" sz="1900" dirty="0" smtClean="0"/>
              <a:t>то есть в одном физическом устройстве может существовать несколько логических каналов данных, при этом каналы могут работать в разных режимах и с разной скоростью. </a:t>
            </a:r>
          </a:p>
        </p:txBody>
      </p:sp>
    </p:spTree>
    <p:extLst>
      <p:ext uri="{BB962C8B-B14F-4D97-AF65-F5344CB8AC3E}">
        <p14:creationId xmlns:p14="http://schemas.microsoft.com/office/powerpoint/2010/main" val="373515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6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Системная плата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911" y="5085184"/>
            <a:ext cx="8242177" cy="12961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800" dirty="0" smtClean="0"/>
              <a:t>Материнская (</a:t>
            </a:r>
            <a:r>
              <a:rPr lang="ru-RU" sz="1800" dirty="0"/>
              <a:t>системная, </a:t>
            </a:r>
            <a:r>
              <a:rPr lang="ru-RU" sz="1800" dirty="0" smtClean="0"/>
              <a:t>главная) </a:t>
            </a:r>
            <a:r>
              <a:rPr lang="ru-RU" sz="1800" dirty="0"/>
              <a:t>плата 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 smtClean="0"/>
              <a:t>( </a:t>
            </a:r>
            <a:r>
              <a:rPr lang="ru-RU" sz="1800" dirty="0" err="1" smtClean="0"/>
              <a:t>Motherboard</a:t>
            </a:r>
            <a:r>
              <a:rPr lang="ru-RU" sz="1800" dirty="0"/>
              <a:t>) является основным компонентом каждого </a:t>
            </a:r>
            <a:r>
              <a:rPr lang="ru-RU" sz="1800" dirty="0" smtClean="0"/>
              <a:t>ЭВМ. Это </a:t>
            </a:r>
            <a:r>
              <a:rPr lang="ru-RU" sz="1800" dirty="0"/>
              <a:t>элемент, который управляет внутренними связями и с помощью системы прерываний взаимодействует с внешними устройствами</a:t>
            </a:r>
            <a:r>
              <a:rPr lang="ru-RU" sz="1800" dirty="0" smtClean="0"/>
              <a:t>.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 descr="https://it.ros-kit.ru/upload/medialibrary/images/ustroistvo_materinskoi_pla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6526295" cy="407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2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Шины процессор-память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</a:t>
            </a:r>
            <a:r>
              <a:rPr lang="ru-RU" b="1" dirty="0" smtClean="0"/>
              <a:t>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4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 smtClean="0"/>
              <a:t>Шины процессор-чипсет. </a:t>
            </a:r>
            <a:r>
              <a:rPr lang="en-US" sz="2800" b="1" dirty="0" smtClean="0"/>
              <a:t>FSB </a:t>
            </a:r>
            <a:r>
              <a:rPr lang="ru-RU" sz="2800" b="1" dirty="0" smtClean="0"/>
              <a:t>шина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30626" y="736515"/>
            <a:ext cx="61206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b="1" dirty="0">
                <a:latin typeface="+mj-lt"/>
              </a:rPr>
              <a:t>Шина FSB </a:t>
            </a:r>
            <a:r>
              <a:rPr lang="ru-RU" dirty="0">
                <a:latin typeface="+mj-lt"/>
              </a:rPr>
              <a:t>(</a:t>
            </a:r>
            <a:r>
              <a:rPr lang="ru-RU" dirty="0" err="1">
                <a:latin typeface="+mj-lt"/>
              </a:rPr>
              <a:t>Front</a:t>
            </a:r>
            <a:r>
              <a:rPr lang="ru-RU" dirty="0">
                <a:latin typeface="+mj-lt"/>
              </a:rPr>
              <a:t> – </a:t>
            </a:r>
            <a:r>
              <a:rPr lang="ru-RU" dirty="0" err="1">
                <a:latin typeface="+mj-lt"/>
              </a:rPr>
              <a:t>Side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Bus</a:t>
            </a:r>
            <a:r>
              <a:rPr lang="ru-RU" dirty="0" smtClean="0">
                <a:latin typeface="+mj-lt"/>
              </a:rPr>
              <a:t>) - </a:t>
            </a:r>
            <a:r>
              <a:rPr lang="ru-RU" dirty="0">
                <a:latin typeface="+mj-lt"/>
              </a:rPr>
              <a:t>параллельная мультиплексированная процессорная </a:t>
            </a:r>
            <a:r>
              <a:rPr lang="ru-RU" dirty="0" smtClean="0">
                <a:latin typeface="+mj-lt"/>
              </a:rPr>
              <a:t>шина.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FSB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соединяет процессор с основной </a:t>
            </a:r>
            <a:r>
              <a:rPr lang="ru-RU" dirty="0" smtClean="0">
                <a:latin typeface="+mj-lt"/>
              </a:rPr>
              <a:t>памятью</a:t>
            </a:r>
            <a:r>
              <a:rPr lang="ru-RU" dirty="0">
                <a:latin typeface="+mj-lt"/>
              </a:rPr>
              <a:t>. </a:t>
            </a:r>
            <a:endParaRPr lang="ru-RU" dirty="0" smtClean="0">
              <a:latin typeface="+mj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FSB </a:t>
            </a:r>
            <a:r>
              <a:rPr lang="ru-RU" dirty="0">
                <a:latin typeface="+mj-lt"/>
              </a:rPr>
              <a:t>подключается к северному мосту чипсета, </a:t>
            </a:r>
            <a:r>
              <a:rPr lang="ru-RU" dirty="0" smtClean="0">
                <a:latin typeface="+mj-lt"/>
              </a:rPr>
              <a:t>который </a:t>
            </a:r>
            <a:r>
              <a:rPr lang="ru-RU" dirty="0">
                <a:latin typeface="+mj-lt"/>
              </a:rPr>
              <a:t>содержит контроллер ОП. </a:t>
            </a:r>
            <a:endParaRPr lang="ru-RU" dirty="0" smtClean="0">
              <a:latin typeface="+mj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В </a:t>
            </a:r>
            <a:r>
              <a:rPr lang="ru-RU" dirty="0">
                <a:latin typeface="+mj-lt"/>
              </a:rPr>
              <a:t>некоторых компьютерах для </a:t>
            </a:r>
            <a:r>
              <a:rPr lang="ru-RU" dirty="0" smtClean="0">
                <a:latin typeface="+mj-lt"/>
              </a:rPr>
              <a:t>соединения </a:t>
            </a:r>
            <a:r>
              <a:rPr lang="ru-RU" dirty="0">
                <a:latin typeface="+mj-lt"/>
              </a:rPr>
              <a:t>процессора с </a:t>
            </a:r>
            <a:r>
              <a:rPr lang="ru-RU" dirty="0" smtClean="0">
                <a:latin typeface="+mj-lt"/>
              </a:rPr>
              <a:t>кэш-памятью </a:t>
            </a:r>
            <a:r>
              <a:rPr lang="ru-RU" dirty="0">
                <a:latin typeface="+mj-lt"/>
              </a:rPr>
              <a:t>второго уровня </a:t>
            </a:r>
            <a:r>
              <a:rPr lang="ru-RU" dirty="0" smtClean="0">
                <a:latin typeface="+mj-lt"/>
              </a:rPr>
              <a:t>используется </a:t>
            </a:r>
            <a:r>
              <a:rPr lang="ru-RU" dirty="0">
                <a:latin typeface="+mj-lt"/>
              </a:rPr>
              <a:t>отдельная шина </a:t>
            </a:r>
            <a:r>
              <a:rPr lang="ru-RU" b="1" dirty="0">
                <a:latin typeface="+mj-lt"/>
              </a:rPr>
              <a:t>BSB</a:t>
            </a:r>
            <a:r>
              <a:rPr lang="ru-RU" dirty="0">
                <a:latin typeface="+mj-lt"/>
              </a:rPr>
              <a:t> (</a:t>
            </a:r>
            <a:r>
              <a:rPr lang="ru-RU" dirty="0" err="1">
                <a:latin typeface="+mj-lt"/>
              </a:rPr>
              <a:t>Back</a:t>
            </a:r>
            <a:r>
              <a:rPr lang="ru-RU" dirty="0">
                <a:latin typeface="+mj-lt"/>
              </a:rPr>
              <a:t>- </a:t>
            </a:r>
            <a:r>
              <a:rPr lang="ru-RU" dirty="0" err="1">
                <a:latin typeface="+mj-lt"/>
              </a:rPr>
              <a:t>Side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Bus</a:t>
            </a:r>
            <a:r>
              <a:rPr lang="ru-RU" dirty="0" smtClean="0">
                <a:latin typeface="+mj-lt"/>
              </a:rPr>
              <a:t>).</a:t>
            </a:r>
            <a:endParaRPr lang="en-US" dirty="0" smtClean="0">
              <a:latin typeface="+mj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FSB </a:t>
            </a:r>
            <a:r>
              <a:rPr lang="ru-RU" dirty="0" smtClean="0">
                <a:latin typeface="+mj-lt"/>
              </a:rPr>
              <a:t>является «узким» местом работы </a:t>
            </a:r>
            <a:r>
              <a:rPr lang="ru-RU" dirty="0" err="1" smtClean="0">
                <a:latin typeface="+mj-lt"/>
              </a:rPr>
              <a:t>пк</a:t>
            </a:r>
            <a:r>
              <a:rPr lang="ru-RU" dirty="0" smtClean="0">
                <a:latin typeface="+mj-lt"/>
              </a:rPr>
              <a:t>, задавая тактовую частоты работы.</a:t>
            </a:r>
            <a:endParaRPr lang="en-US" dirty="0" smtClean="0">
              <a:latin typeface="+mj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Использование технологии </a:t>
            </a:r>
            <a:r>
              <a:rPr lang="en-US" dirty="0" smtClean="0">
                <a:latin typeface="+mj-lt"/>
              </a:rPr>
              <a:t>DDR (</a:t>
            </a:r>
            <a:r>
              <a:rPr lang="en-US" dirty="0">
                <a:latin typeface="+mj-lt"/>
              </a:rPr>
              <a:t> double data rate </a:t>
            </a:r>
            <a:r>
              <a:rPr lang="en-US" dirty="0" smtClean="0">
                <a:latin typeface="+mj-lt"/>
              </a:rPr>
              <a:t>) – </a:t>
            </a:r>
            <a:r>
              <a:rPr lang="ru-RU" dirty="0" smtClean="0">
                <a:latin typeface="+mj-lt"/>
              </a:rPr>
              <a:t>то есть синхронизации как по фонту и спаду (переднему и заднему фронтам). </a:t>
            </a:r>
            <a:endParaRPr lang="en-US" dirty="0" smtClean="0">
              <a:latin typeface="+mj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Многие устройства имеют свои шины </a:t>
            </a:r>
            <a:r>
              <a:rPr lang="en-US" dirty="0" smtClean="0">
                <a:latin typeface="+mj-lt"/>
              </a:rPr>
              <a:t>(DMA- direct memory access).</a:t>
            </a:r>
            <a:endParaRPr lang="ru-RU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908720"/>
            <a:ext cx="2257425" cy="355282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212428" y="5260830"/>
            <a:ext cx="87849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31F1F"/>
                </a:solidFill>
                <a:latin typeface="+mj-lt"/>
              </a:rPr>
              <a:t>Асинхронность </a:t>
            </a:r>
            <a:r>
              <a:rPr lang="ru-RU" dirty="0">
                <a:solidFill>
                  <a:srgbClr val="231F1F"/>
                </a:solidFill>
                <a:latin typeface="+mj-lt"/>
              </a:rPr>
              <a:t>шин FSB и ОЗУ, </a:t>
            </a:r>
            <a:endParaRPr lang="ru-RU" dirty="0" smtClean="0">
              <a:solidFill>
                <a:srgbClr val="231F1F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31F1F"/>
                </a:solidFill>
                <a:latin typeface="+mj-lt"/>
              </a:rPr>
              <a:t>Опорной </a:t>
            </a:r>
            <a:r>
              <a:rPr lang="ru-RU" dirty="0">
                <a:solidFill>
                  <a:srgbClr val="231F1F"/>
                </a:solidFill>
                <a:latin typeface="+mj-lt"/>
              </a:rPr>
              <a:t>частотой для процессора выступает частота </a:t>
            </a:r>
            <a:r>
              <a:rPr lang="ru-RU" dirty="0" smtClean="0">
                <a:solidFill>
                  <a:srgbClr val="231F1F"/>
                </a:solidFill>
                <a:latin typeface="+mj-lt"/>
              </a:rPr>
              <a:t>тактирования</a:t>
            </a:r>
            <a:r>
              <a:rPr lang="ru-RU" dirty="0">
                <a:solidFill>
                  <a:srgbClr val="231F1F"/>
                </a:solidFill>
                <a:latin typeface="+mj-lt"/>
              </a:rPr>
              <a:t> (а не передачи данных) шины FSB, </a:t>
            </a:r>
            <a:endParaRPr lang="ru-RU" dirty="0" smtClean="0">
              <a:solidFill>
                <a:srgbClr val="231F1F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231F1F"/>
                </a:solidFill>
                <a:latin typeface="+mj-lt"/>
              </a:rPr>
              <a:t>частота тактирования </a:t>
            </a:r>
            <a:r>
              <a:rPr lang="ru-RU" dirty="0">
                <a:solidFill>
                  <a:srgbClr val="231F1F"/>
                </a:solidFill>
                <a:latin typeface="+mj-lt"/>
              </a:rPr>
              <a:t>шины памяти может задаваться </a:t>
            </a:r>
            <a:r>
              <a:rPr lang="ru-RU" dirty="0" smtClean="0">
                <a:solidFill>
                  <a:srgbClr val="231F1F"/>
                </a:solidFill>
                <a:latin typeface="+mj-lt"/>
              </a:rPr>
              <a:t>отдельно</a:t>
            </a:r>
          </a:p>
          <a:p>
            <a:r>
              <a:rPr lang="ru-RU" sz="1600" dirty="0" smtClean="0">
                <a:solidFill>
                  <a:srgbClr val="231F1F"/>
                </a:solidFill>
                <a:latin typeface="+mj-lt"/>
              </a:rPr>
              <a:t>Достоинство – гибкость «разгона» процессора и памяти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24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b="1" dirty="0" smtClean="0"/>
              <a:t>Шины процессор-чипсет. </a:t>
            </a:r>
            <a:r>
              <a:rPr lang="en-US" b="1" dirty="0" smtClean="0"/>
              <a:t>FSB </a:t>
            </a:r>
            <a:r>
              <a:rPr lang="ru-RU" b="1" dirty="0" smtClean="0"/>
              <a:t>шина</a:t>
            </a:r>
            <a:endParaRPr lang="ru-RU" sz="20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844636"/>
            <a:ext cx="8280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Шина FSB – </a:t>
            </a:r>
            <a:r>
              <a:rPr lang="ru-RU" b="1" dirty="0"/>
              <a:t>QPB</a:t>
            </a:r>
            <a:r>
              <a:rPr lang="ru-RU" dirty="0"/>
              <a:t>, или </a:t>
            </a:r>
            <a:r>
              <a:rPr lang="ru-RU" dirty="0" err="1"/>
              <a:t>Quad-Pumped</a:t>
            </a:r>
            <a:r>
              <a:rPr lang="ru-RU" dirty="0"/>
              <a:t> </a:t>
            </a:r>
            <a:r>
              <a:rPr lang="ru-RU" dirty="0" err="1"/>
              <a:t>Bus</a:t>
            </a:r>
            <a:r>
              <a:rPr lang="ru-RU" dirty="0"/>
              <a:t>, способна передавать четыре блока данных за такт и два адреса за </a:t>
            </a:r>
            <a:r>
              <a:rPr lang="ru-RU" dirty="0" smtClean="0"/>
              <a:t>такт</a:t>
            </a:r>
          </a:p>
          <a:p>
            <a:r>
              <a:rPr lang="ru-RU" dirty="0" smtClean="0">
                <a:latin typeface="TimesNewRomanPSMT"/>
              </a:rPr>
              <a:t>64 разрядная шина -</a:t>
            </a:r>
            <a:r>
              <a:rPr lang="en-US" dirty="0" smtClean="0">
                <a:latin typeface="TimesNewRomanPSMT"/>
              </a:rPr>
              <a:t>&gt;</a:t>
            </a:r>
            <a:r>
              <a:rPr lang="ru-RU" dirty="0" smtClean="0">
                <a:latin typeface="TimesNewRomanPSMT"/>
              </a:rPr>
              <a:t>256 бит информации за такт</a:t>
            </a:r>
          </a:p>
          <a:p>
            <a:r>
              <a:rPr lang="ru-RU" dirty="0" smtClean="0">
                <a:latin typeface="TimesNewRomanPSMT"/>
              </a:rPr>
              <a:t>(на самом деле меньше, так как часто данные занимают меньше 64 бит)</a:t>
            </a:r>
            <a:endParaRPr lang="en-US" dirty="0">
              <a:latin typeface="TimesNewRomanPSMT"/>
            </a:endParaRPr>
          </a:p>
          <a:p>
            <a:endParaRPr lang="ru-RU" dirty="0">
              <a:latin typeface="TimesNewRomanPSM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27" y="2132856"/>
            <a:ext cx="7235905" cy="41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338722"/>
            <a:ext cx="852818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 smtClean="0"/>
              <a:t>Шины процессор-чипсет.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err="1" smtClean="0"/>
              <a:t>HyperTransport</a:t>
            </a:r>
            <a:r>
              <a:rPr lang="ru-RU" sz="2800" b="1" dirty="0" smtClean="0"/>
              <a:t> </a:t>
            </a:r>
            <a:r>
              <a:rPr lang="en-US" sz="2800" b="1" dirty="0" smtClean="0"/>
              <a:t>(HT) </a:t>
            </a:r>
            <a:r>
              <a:rPr lang="ru-RU" sz="2800" b="1" dirty="0"/>
              <a:t>шина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613" y="1003372"/>
            <a:ext cx="490242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NewRomanPSMT"/>
              </a:rPr>
              <a:t>Д</a:t>
            </a:r>
            <a:r>
              <a:rPr lang="ru-RU" dirty="0" smtClean="0">
                <a:latin typeface="TimesNewRomanPSMT"/>
              </a:rPr>
              <a:t>вунаправленная последовательно/параллельная </a:t>
            </a:r>
            <a:r>
              <a:rPr lang="ru-RU" dirty="0">
                <a:latin typeface="TimesNewRomanPSMT"/>
              </a:rPr>
              <a:t>компьютерная </a:t>
            </a:r>
            <a:r>
              <a:rPr lang="ru-RU" dirty="0" smtClean="0">
                <a:latin typeface="TimesNewRomanPSMT"/>
              </a:rPr>
              <a:t>шина</a:t>
            </a:r>
            <a:r>
              <a:rPr lang="en-US" dirty="0" smtClean="0">
                <a:latin typeface="TimesNewRomanPSMT"/>
              </a:rPr>
              <a:t> </a:t>
            </a:r>
            <a:r>
              <a:rPr lang="ru-RU" dirty="0" smtClean="0"/>
              <a:t>технология точка-точка.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Синхронность</a:t>
            </a:r>
            <a:r>
              <a:rPr lang="ru-RU" dirty="0" smtClean="0"/>
              <a:t> - частота ядра, ОЗУ и шины </a:t>
            </a:r>
            <a:r>
              <a:rPr lang="ru-RU" dirty="0" err="1" smtClean="0"/>
              <a:t>HyperTransport</a:t>
            </a:r>
            <a:r>
              <a:rPr lang="ru-RU" dirty="0" smtClean="0"/>
              <a:t>, привязаны к «шине» тактового генератора (НТТ), -является опорной. (регулируются множителями)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Топология на основе моста и тоннелей</a:t>
            </a:r>
            <a:r>
              <a:rPr lang="ru-RU" dirty="0" smtClean="0"/>
              <a:t>, объединённых в цепи – последовательное объединение нескольких </a:t>
            </a:r>
            <a:r>
              <a:rPr lang="ru-RU" b="1" dirty="0" smtClean="0"/>
              <a:t>туннелей</a:t>
            </a:r>
            <a:r>
              <a:rPr lang="ru-RU" dirty="0" smtClean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Мосты</a:t>
            </a:r>
            <a:r>
              <a:rPr lang="ru-RU" dirty="0" smtClean="0"/>
              <a:t> (выполняет маршрутизацию пакетов между отдельными цепями),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Архитектура </a:t>
            </a:r>
            <a:r>
              <a:rPr lang="ru-RU" dirty="0"/>
              <a:t>легко </a:t>
            </a:r>
            <a:r>
              <a:rPr lang="ru-RU" dirty="0" smtClean="0"/>
              <a:t>масштабируется.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Автоматическое </a:t>
            </a:r>
            <a:r>
              <a:rPr lang="ru-RU" dirty="0"/>
              <a:t>определение ширины </a:t>
            </a:r>
            <a:r>
              <a:rPr lang="ru-RU" dirty="0" smtClean="0"/>
              <a:t>шины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DDR</a:t>
            </a:r>
            <a:r>
              <a:rPr lang="ru-RU" dirty="0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Позволяет </a:t>
            </a:r>
            <a:r>
              <a:rPr lang="ru-RU" b="1" dirty="0"/>
              <a:t>передавать асимметричные потоки данных </a:t>
            </a:r>
            <a:r>
              <a:rPr lang="ru-RU" dirty="0"/>
              <a:t>к периферийным устройствам и от них</a:t>
            </a:r>
          </a:p>
        </p:txBody>
      </p:sp>
      <p:pic>
        <p:nvPicPr>
          <p:cNvPr id="14338" name="Picture 2" descr="Ð¢Ð¾Ð¿Ð¾Ð»Ð¾Ð³Ð¸Ñ ÑÐ¸Ð½Ñ HyperTrans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565" y="1700808"/>
            <a:ext cx="4151435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71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Шины процессор-чипсет. </a:t>
            </a:r>
            <a:r>
              <a:rPr lang="en-US" sz="3200" b="1" dirty="0" smtClean="0"/>
              <a:t>HT </a:t>
            </a:r>
            <a:r>
              <a:rPr lang="ru-RU" sz="3200" b="1" dirty="0" smtClean="0"/>
              <a:t>шина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09" y="980728"/>
            <a:ext cx="2983564" cy="3962902"/>
          </a:xfrm>
          <a:prstGeom prst="rect">
            <a:avLst/>
          </a:prstGeom>
        </p:spPr>
      </p:pic>
      <p:pic>
        <p:nvPicPr>
          <p:cNvPr id="15362" name="Picture 2" descr="ÐÑÐ¿Ð¾Ð»ÑÐ·Ð¾Ð²Ð°Ð½Ð¸Ðµ ÑÐ¸Ð½Ñ ÐyperÐ¢ransport Ð½Ð° Ð¿ÑÐ¸Ð¼ÐµÑÐµ Ð´Ð²ÑÑÐ¿ÑÐ¾ÑÐµÑÑÐ¾ÑÐ½Ð¾Ð¹ ÑÐ¸ÑÑÐµÐ¼Ñ Ð½Ð° Ð±Ð°Ð·Ðµ AMD Opter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73" y="980728"/>
            <a:ext cx="5435291" cy="37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35644" y="5158528"/>
            <a:ext cx="6224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231F1F"/>
                </a:solidFill>
                <a:latin typeface="OpenSansRegular"/>
              </a:rPr>
              <a:t>Примеры</a:t>
            </a:r>
            <a:r>
              <a:rPr lang="en-US" dirty="0" smtClean="0">
                <a:solidFill>
                  <a:srgbClr val="231F1F"/>
                </a:solidFill>
                <a:latin typeface="OpenSansRegular"/>
              </a:rPr>
              <a:t> </a:t>
            </a:r>
            <a:r>
              <a:rPr lang="ru-RU" dirty="0" smtClean="0">
                <a:solidFill>
                  <a:srgbClr val="231F1F"/>
                </a:solidFill>
                <a:latin typeface="OpenSansRegular"/>
              </a:rPr>
              <a:t>использования </a:t>
            </a:r>
            <a:r>
              <a:rPr lang="en-US" dirty="0" smtClean="0">
                <a:solidFill>
                  <a:srgbClr val="231F1F"/>
                </a:solidFill>
                <a:latin typeface="OpenSansRegular"/>
              </a:rPr>
              <a:t>HT:</a:t>
            </a:r>
          </a:p>
          <a:p>
            <a:r>
              <a:rPr lang="ru-RU" dirty="0" smtClean="0">
                <a:solidFill>
                  <a:srgbClr val="231F1F"/>
                </a:solidFill>
                <a:latin typeface="OpenSansRegular"/>
              </a:rPr>
              <a:t> </a:t>
            </a:r>
            <a:r>
              <a:rPr lang="en-US" dirty="0" smtClean="0">
                <a:solidFill>
                  <a:srgbClr val="231F1F"/>
                </a:solidFill>
                <a:latin typeface="OpenSansRegular"/>
              </a:rPr>
              <a:t>AMD </a:t>
            </a:r>
            <a:r>
              <a:rPr lang="ru-RU" dirty="0" smtClean="0">
                <a:solidFill>
                  <a:srgbClr val="231F1F"/>
                </a:solidFill>
                <a:latin typeface="OpenSansRegular"/>
              </a:rPr>
              <a:t>процессоры, чипсеты </a:t>
            </a:r>
            <a:r>
              <a:rPr lang="en-US" dirty="0" err="1" smtClean="0"/>
              <a:t>nForce</a:t>
            </a:r>
            <a:r>
              <a:rPr lang="ru-RU" dirty="0" smtClean="0"/>
              <a:t>, </a:t>
            </a:r>
            <a:r>
              <a:rPr lang="en-US" dirty="0"/>
              <a:t>ATI </a:t>
            </a:r>
            <a:r>
              <a:rPr lang="en-US" dirty="0" smtClean="0"/>
              <a:t>Radeon</a:t>
            </a:r>
            <a:r>
              <a:rPr lang="ru-RU" dirty="0" smtClean="0"/>
              <a:t>, </a:t>
            </a:r>
            <a:r>
              <a:rPr lang="en-US" dirty="0" smtClean="0"/>
              <a:t>Xbox</a:t>
            </a:r>
            <a:r>
              <a:rPr lang="ru-RU" dirty="0" smtClean="0"/>
              <a:t>, С</a:t>
            </a:r>
            <a:r>
              <a:rPr lang="en-US" dirty="0" smtClean="0"/>
              <a:t>ISCO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11560" y="5804859"/>
            <a:ext cx="7653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Обеспечивающая высокую скорость при низкой латентности</a:t>
            </a:r>
            <a:r>
              <a:rPr lang="ru-RU" dirty="0" smtClean="0"/>
              <a:t>, простота масштабирования устройств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447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Шины процессор-чипсет. </a:t>
            </a:r>
            <a:r>
              <a:rPr lang="en-US" sz="3200" b="1" dirty="0" smtClean="0"/>
              <a:t>QPI </a:t>
            </a:r>
            <a:r>
              <a:rPr lang="ru-RU" sz="3200" b="1" dirty="0" smtClean="0"/>
              <a:t>шина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26" y="798301"/>
            <a:ext cx="40659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Служит </a:t>
            </a:r>
            <a:r>
              <a:rPr lang="ru-RU" b="1" dirty="0"/>
              <a:t>для соединения устройств в системе между собой</a:t>
            </a:r>
            <a:r>
              <a:rPr lang="ru-RU" dirty="0"/>
              <a:t>, а также для «общения» процессоров между собой в многопроцессорных системах. 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Кэш—</a:t>
            </a:r>
            <a:r>
              <a:rPr lang="ru-RU" b="1" dirty="0" err="1" smtClean="0"/>
              <a:t>когеренстность</a:t>
            </a:r>
            <a:r>
              <a:rPr lang="ru-RU" dirty="0" smtClean="0"/>
              <a:t> </a:t>
            </a:r>
            <a:r>
              <a:rPr lang="ru-RU" dirty="0"/>
              <a:t>(передача кэш-данных в обход оперативной памяти на полной скорости шины).</a:t>
            </a:r>
            <a:endParaRPr lang="ru-RU" dirty="0" smtClean="0">
              <a:latin typeface="TimesNewRomanPS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Двунаправленный высокоскоростной обмен данными </a:t>
            </a:r>
            <a:r>
              <a:rPr lang="ru-RU" dirty="0"/>
              <a:t>между процессором и внешней памятью, а также между процессором и контроллером ввода/вывода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Специальные линии контроля ошибок передачи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Параллельное соединение устройств.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Шина памяти встроена в процессор.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 основном используют в серверах.</a:t>
            </a:r>
            <a:endParaRPr lang="ru-RU" dirty="0"/>
          </a:p>
        </p:txBody>
      </p:sp>
      <p:pic>
        <p:nvPicPr>
          <p:cNvPr id="16386" name="Picture 2" descr="https://www.intuit.ru/EDI/06_03_15_2/1425593881-30116/tutorial/673/objects/13/files/13_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2" y="790575"/>
            <a:ext cx="4371975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ÐÐ°ÑÐ¸Ð°Ð½ÑÑ Ð´Ð¾ÑÑÑÐ¿Ð° Ðº Ð¿Ð°Ð¼ÑÑÐ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91" y="3377302"/>
            <a:ext cx="4729493" cy="105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Nehale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19" y="4431067"/>
            <a:ext cx="4203973" cy="220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67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25242"/>
            <a:ext cx="8820980" cy="569998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 smtClean="0"/>
              <a:t>Шины процессор-чипсет.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ru-RU" sz="2800" b="1" dirty="0" smtClean="0"/>
              <a:t>Современные тенденции</a:t>
            </a:r>
            <a:endParaRPr lang="ru-RU" sz="32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70789" y="919322"/>
            <a:ext cx="52373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Проблема</a:t>
            </a:r>
            <a:r>
              <a:rPr lang="ru-RU" dirty="0" smtClean="0"/>
              <a:t>– компенсация латентности доступа к памяти и быстродействующим устройствам.</a:t>
            </a:r>
          </a:p>
          <a:p>
            <a:pPr>
              <a:spcBef>
                <a:spcPts val="300"/>
              </a:spcBef>
            </a:pPr>
            <a:r>
              <a:rPr lang="ru-RU" u="sng" dirty="0" smtClean="0"/>
              <a:t>В современных ЭВМ используют шины типа </a:t>
            </a:r>
            <a:r>
              <a:rPr lang="en-US" u="sng" dirty="0" smtClean="0"/>
              <a:t>DMI (Intel)</a:t>
            </a:r>
            <a:r>
              <a:rPr lang="ru-RU" u="sng" dirty="0" smtClean="0"/>
              <a:t> и</a:t>
            </a:r>
            <a:r>
              <a:rPr lang="en-US" u="sng" dirty="0" smtClean="0"/>
              <a:t> UMI (AMD)</a:t>
            </a:r>
            <a:r>
              <a:rPr lang="ru-RU" u="sng" dirty="0" smtClean="0"/>
              <a:t>, а шины </a:t>
            </a:r>
            <a:r>
              <a:rPr lang="en-US" u="sng" dirty="0" smtClean="0"/>
              <a:t>QPI </a:t>
            </a:r>
            <a:r>
              <a:rPr lang="ru-RU" u="sng" dirty="0" smtClean="0"/>
              <a:t>и</a:t>
            </a:r>
            <a:r>
              <a:rPr lang="en-US" u="sng" dirty="0" smtClean="0"/>
              <a:t> HT</a:t>
            </a:r>
            <a:r>
              <a:rPr lang="ru-RU" u="sng" dirty="0" smtClean="0"/>
              <a:t> находятся внутри процессора</a:t>
            </a:r>
            <a:endParaRPr lang="en-US" u="sng" dirty="0" smtClean="0"/>
          </a:p>
          <a:p>
            <a:r>
              <a:rPr lang="ru-RU" b="1" dirty="0" smtClean="0"/>
              <a:t>Особенности: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Обеспечивается высокая </a:t>
            </a:r>
            <a:r>
              <a:rPr lang="ru-RU" dirty="0"/>
              <a:t>скорость при низкой </a:t>
            </a:r>
            <a:r>
              <a:rPr lang="ru-RU" dirty="0" smtClean="0"/>
              <a:t>латентности,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Технология точка-точка,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Наличие </a:t>
            </a:r>
            <a:r>
              <a:rPr lang="ru-RU" dirty="0"/>
              <a:t>в процессоре нескольких отдельных </a:t>
            </a:r>
            <a:r>
              <a:rPr lang="ru-RU" dirty="0" smtClean="0"/>
              <a:t>шин,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Специальные шины для </a:t>
            </a:r>
            <a:r>
              <a:rPr lang="ru-RU" dirty="0"/>
              <a:t>непосредственной связи процессора с </a:t>
            </a:r>
            <a:r>
              <a:rPr lang="ru-RU" dirty="0" smtClean="0"/>
              <a:t>памятью и </a:t>
            </a:r>
            <a:r>
              <a:rPr lang="ru-RU" dirty="0" err="1" smtClean="0"/>
              <a:t>хабами</a:t>
            </a:r>
            <a:r>
              <a:rPr lang="ru-RU" dirty="0" smtClean="0"/>
              <a:t> </a:t>
            </a:r>
            <a:r>
              <a:rPr lang="en-US" dirty="0" smtClean="0"/>
              <a:t>PCI-Express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15516" y="4797152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Преимущество</a:t>
            </a:r>
            <a:r>
              <a:rPr lang="ru-RU" dirty="0"/>
              <a:t> - уменьшение задержек (латентности) при обращении процессора к оперативной памяти, (из пути следования данных по маршруту «процессор – ОЗУ» (и обратно) исключаются такие загруженные элементы, как интерфейсная шина и контроллер северного моста).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b="1" dirty="0"/>
              <a:t>Синхронизация </a:t>
            </a:r>
            <a:r>
              <a:rPr lang="ru-RU" b="1" dirty="0" smtClean="0"/>
              <a:t>работы</a:t>
            </a:r>
            <a:r>
              <a:rPr lang="en-US" b="1" dirty="0" smtClean="0"/>
              <a:t> </a:t>
            </a:r>
            <a:r>
              <a:rPr lang="ru-RU" b="1" dirty="0" smtClean="0"/>
              <a:t>шины единым устройством,</a:t>
            </a:r>
            <a:r>
              <a:rPr lang="ru-RU" dirty="0" smtClean="0"/>
              <a:t> частоты каждого устройства регулируются коэффициентами.</a:t>
            </a:r>
            <a:endParaRPr lang="ru-RU" sz="1600" dirty="0"/>
          </a:p>
        </p:txBody>
      </p:sp>
      <p:pic>
        <p:nvPicPr>
          <p:cNvPr id="11268" name="Picture 4" descr="ÐÐ°ÑÑÐ¸Ð½ÐºÐ¸ Ð¿Ð¾ Ð·Ð°Ð¿ÑÐ¾ÑÑ ÑÐ¸Ð½Ð° DMI Ð¸ U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96" y="1360573"/>
            <a:ext cx="3078088" cy="220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Особенности архитектуры чипсетов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</a:t>
            </a:r>
            <a:r>
              <a:rPr lang="ru-RU" b="1" dirty="0" smtClean="0"/>
              <a:t>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501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Особенности чипсетов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6084" y="764409"/>
            <a:ext cx="4093908" cy="44647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b="1" dirty="0"/>
              <a:t>Архитектура системной платы определяется набором микросхем (</a:t>
            </a:r>
            <a:r>
              <a:rPr lang="en-US" sz="1800" b="1" dirty="0"/>
              <a:t>chipset</a:t>
            </a:r>
            <a:r>
              <a:rPr lang="ru-RU" sz="1800" b="1" dirty="0" smtClean="0"/>
              <a:t>):</a:t>
            </a:r>
          </a:p>
          <a:p>
            <a:pPr>
              <a:spcBef>
                <a:spcPts val="0"/>
              </a:spcBef>
            </a:pPr>
            <a:r>
              <a:rPr lang="ru-RU" sz="1800" dirty="0" smtClean="0"/>
              <a:t> </a:t>
            </a:r>
            <a:r>
              <a:rPr lang="ru-RU" sz="1800" dirty="0"/>
              <a:t>таймеры, </a:t>
            </a:r>
            <a:endParaRPr lang="ru-RU" sz="1800" dirty="0" smtClean="0"/>
          </a:p>
          <a:p>
            <a:pPr>
              <a:spcBef>
                <a:spcPts val="0"/>
              </a:spcBef>
            </a:pPr>
            <a:r>
              <a:rPr lang="ru-RU" sz="1800" dirty="0" smtClean="0"/>
              <a:t> система</a:t>
            </a:r>
            <a:r>
              <a:rPr lang="ru-RU" sz="1800" dirty="0"/>
              <a:t> управления </a:t>
            </a:r>
            <a:r>
              <a:rPr lang="ru-RU" sz="1800" dirty="0" smtClean="0"/>
              <a:t>"</a:t>
            </a:r>
            <a:r>
              <a:rPr lang="ru-RU" sz="1800" dirty="0"/>
              <a:t>обвязки" </a:t>
            </a:r>
            <a:r>
              <a:rPr lang="ru-RU" sz="1800" dirty="0" smtClean="0"/>
              <a:t>микропроцессора</a:t>
            </a:r>
          </a:p>
          <a:p>
            <a:pPr>
              <a:spcBef>
                <a:spcPts val="0"/>
              </a:spcBef>
            </a:pPr>
            <a:r>
              <a:rPr lang="ru-RU" sz="1800" dirty="0" smtClean="0"/>
              <a:t> контроллеры прерываний</a:t>
            </a:r>
          </a:p>
          <a:p>
            <a:pPr>
              <a:spcBef>
                <a:spcPts val="0"/>
              </a:spcBef>
            </a:pPr>
            <a:r>
              <a:rPr lang="ru-RU" sz="1800" dirty="0" smtClean="0"/>
              <a:t> контроллеры  прямого </a:t>
            </a:r>
            <a:r>
              <a:rPr lang="ru-RU" sz="1800" dirty="0"/>
              <a:t>доступа к </a:t>
            </a:r>
            <a:r>
              <a:rPr lang="ru-RU" sz="1800" dirty="0" smtClean="0"/>
              <a:t>памяти</a:t>
            </a:r>
          </a:p>
          <a:p>
            <a:pPr>
              <a:spcBef>
                <a:spcPts val="0"/>
              </a:spcBef>
            </a:pPr>
            <a:r>
              <a:rPr lang="ru-RU" sz="1800" dirty="0" smtClean="0"/>
              <a:t> контроллеры связи между </a:t>
            </a:r>
            <a:r>
              <a:rPr lang="ru-RU" sz="1800" dirty="0"/>
              <a:t>памятью и </a:t>
            </a:r>
            <a:r>
              <a:rPr lang="ru-RU" sz="1800" dirty="0" smtClean="0"/>
              <a:t>шиной,</a:t>
            </a:r>
          </a:p>
          <a:p>
            <a:pPr>
              <a:spcBef>
                <a:spcPts val="0"/>
              </a:spcBef>
            </a:pPr>
            <a:r>
              <a:rPr lang="ru-RU" sz="1800" dirty="0" smtClean="0"/>
              <a:t> часы </a:t>
            </a:r>
            <a:r>
              <a:rPr lang="ru-RU" sz="1800" dirty="0"/>
              <a:t>реального </a:t>
            </a:r>
            <a:r>
              <a:rPr lang="ru-RU" sz="1800" dirty="0" smtClean="0"/>
              <a:t>времени</a:t>
            </a:r>
          </a:p>
          <a:p>
            <a:pPr>
              <a:spcBef>
                <a:spcPts val="0"/>
              </a:spcBef>
            </a:pPr>
            <a:r>
              <a:rPr lang="ru-RU" sz="1800" dirty="0" smtClean="0"/>
              <a:t> клавиатурный контроллер</a:t>
            </a:r>
            <a:r>
              <a:rPr lang="ru-RU" sz="1800" dirty="0"/>
              <a:t> </a:t>
            </a:r>
            <a:endParaRPr lang="ru-RU" sz="1800" dirty="0" smtClean="0"/>
          </a:p>
          <a:p>
            <a:pPr>
              <a:spcBef>
                <a:spcPts val="0"/>
              </a:spcBef>
            </a:pPr>
            <a:r>
              <a:rPr lang="ru-RU" sz="1800" dirty="0"/>
              <a:t> </a:t>
            </a:r>
            <a:r>
              <a:rPr lang="ru-RU" sz="1800" dirty="0" smtClean="0"/>
              <a:t>контроллеры </a:t>
            </a:r>
            <a:r>
              <a:rPr lang="ru-RU" sz="1800" dirty="0"/>
              <a:t>внешних </a:t>
            </a:r>
            <a:r>
              <a:rPr lang="ru-RU" sz="1800" dirty="0" smtClean="0"/>
              <a:t>устройств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Чипсет определяет основные функциональные возможности платы: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типы поддерживаемых процессоров,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структура/объем кэша,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возможные сочетания типов и объемов модулей памяти,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поддержка режимов энергосбережения,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программной настройки параметров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09029"/>
            <a:ext cx="4135692" cy="34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800" b="1" dirty="0" smtClean="0"/>
              <a:t>Современные версии чипсетов</a:t>
            </a:r>
            <a:r>
              <a:rPr lang="en-US" sz="2800" b="1" dirty="0" smtClean="0"/>
              <a:t> Intel</a:t>
            </a:r>
            <a:endParaRPr lang="ru-RU" sz="28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6084" y="1268760"/>
            <a:ext cx="3733868" cy="475282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u="sng" dirty="0" smtClean="0"/>
              <a:t>Современные чипсеты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u="sng" dirty="0" smtClean="0"/>
              <a:t>Использование </a:t>
            </a:r>
            <a:r>
              <a:rPr lang="ru-RU" sz="1800" u="sng" dirty="0" err="1" smtClean="0"/>
              <a:t>субядра</a:t>
            </a:r>
            <a:r>
              <a:rPr lang="ru-RU" sz="1800" u="sng" dirty="0" smtClean="0"/>
              <a:t> процессора для доступа к главным компонентам ПК (функции северного моста)</a:t>
            </a:r>
            <a:r>
              <a:rPr lang="en-US" sz="1800" u="sng" dirty="0" smtClean="0"/>
              <a:t>.</a:t>
            </a:r>
            <a:endParaRPr lang="ru-RU" sz="1800" u="sng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 smtClean="0"/>
              <a:t>Оптимизация частоты процессора </a:t>
            </a:r>
            <a:r>
              <a:rPr lang="en-US" sz="1800" b="1" dirty="0" smtClean="0"/>
              <a:t>(</a:t>
            </a:r>
            <a:r>
              <a:rPr lang="en-US" sz="1800" b="1" dirty="0" err="1" smtClean="0"/>
              <a:t>turboboost</a:t>
            </a:r>
            <a:r>
              <a:rPr lang="en-US" sz="1800" b="1" dirty="0" smtClean="0"/>
              <a:t>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smtClean="0"/>
              <a:t>QPI </a:t>
            </a:r>
            <a:r>
              <a:rPr lang="ru-RU" sz="1800" b="1" dirty="0" smtClean="0"/>
              <a:t>встроена в процессор.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u="sng" dirty="0" smtClean="0"/>
              <a:t>Выделенные линии </a:t>
            </a:r>
            <a:r>
              <a:rPr lang="en-US" sz="1800" u="sng" dirty="0" smtClean="0"/>
              <a:t>PCI-e </a:t>
            </a:r>
            <a:r>
              <a:rPr lang="ru-RU" sz="1800" u="sng" dirty="0" smtClean="0"/>
              <a:t>в процессоре.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i="1" dirty="0" smtClean="0"/>
              <a:t>Создание </a:t>
            </a:r>
            <a:r>
              <a:rPr lang="en-US" sz="1800" i="1" dirty="0" smtClean="0"/>
              <a:t>RAID </a:t>
            </a:r>
            <a:r>
              <a:rPr lang="ru-RU" sz="1800" i="1" dirty="0" smtClean="0"/>
              <a:t>массивов для хранения данных (с резервированием или проверкой данных).</a:t>
            </a:r>
            <a:endParaRPr lang="en-US" sz="1800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 smtClean="0"/>
              <a:t>Поддержка </a:t>
            </a:r>
            <a:r>
              <a:rPr lang="en-US" sz="1800" b="1" dirty="0" smtClean="0"/>
              <a:t>SLI – </a:t>
            </a:r>
            <a:r>
              <a:rPr lang="ru-RU" sz="1800" b="1" dirty="0" smtClean="0"/>
              <a:t>объединение видеоадаптеров</a:t>
            </a:r>
            <a:endParaRPr lang="en-US" sz="18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smtClean="0"/>
              <a:t>64 </a:t>
            </a:r>
            <a:r>
              <a:rPr lang="ru-RU" sz="1800" b="1" dirty="0" smtClean="0"/>
              <a:t>разрядная шина </a:t>
            </a:r>
            <a:endParaRPr lang="ru-RU" sz="1800" b="1" dirty="0"/>
          </a:p>
          <a:p>
            <a:pPr marL="0" indent="0">
              <a:spcBef>
                <a:spcPts val="0"/>
              </a:spcBef>
              <a:buNone/>
            </a:pP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endParaRPr lang="ru-RU" sz="1800" dirty="0" smtClean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2052" name="Picture 4" descr="http://hww.ru/wp/wp-content/uploads/2017/11/IntelCor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68760"/>
            <a:ext cx="4918946" cy="424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51520" y="6309320"/>
            <a:ext cx="822960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Фирмы производители чипсетов </a:t>
            </a:r>
            <a:r>
              <a:rPr lang="ru-RU" dirty="0" err="1" smtClean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</a:t>
            </a:r>
            <a:r>
              <a:rPr lang="ru-RU" dirty="0" smtClean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также </a:t>
            </a:r>
            <a:r>
              <a:rPr lang="ru-RU" dirty="0" err="1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NVidea</a:t>
            </a: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 </a:t>
            </a:r>
            <a:r>
              <a:rPr lang="ru-RU" dirty="0" err="1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Asus</a:t>
            </a:r>
            <a:r>
              <a:rPr lang="ru-RU" dirty="0" smtClean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66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6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Системная плата</a:t>
            </a:r>
            <a:endParaRPr lang="ru-RU" sz="3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442" y="790575"/>
            <a:ext cx="4232813" cy="5965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15816" y="6463268"/>
            <a:ext cx="8640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799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Современные версии чипсетов</a:t>
            </a:r>
            <a:r>
              <a:rPr lang="en-US" sz="3200" b="1" dirty="0" smtClean="0"/>
              <a:t> AMD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268760"/>
            <a:ext cx="3589852" cy="446479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Современные чипсеты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Использование </a:t>
            </a:r>
            <a:r>
              <a:rPr lang="ru-RU" sz="1800" dirty="0" err="1" smtClean="0"/>
              <a:t>субядра</a:t>
            </a:r>
            <a:r>
              <a:rPr lang="ru-RU" sz="1800" dirty="0" smtClean="0"/>
              <a:t> процессора для доступа к главным компонентам ПК (функции северного моста)</a:t>
            </a:r>
            <a:r>
              <a:rPr lang="en-US" sz="1800" dirty="0" smtClean="0"/>
              <a:t>.</a:t>
            </a:r>
            <a:endParaRPr lang="ru-RU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Оптимизация частоты процессора </a:t>
            </a:r>
            <a:r>
              <a:rPr lang="en-US" sz="1800" dirty="0" smtClean="0"/>
              <a:t>(</a:t>
            </a:r>
            <a:r>
              <a:rPr lang="en-US" sz="1800" dirty="0" err="1" smtClean="0"/>
              <a:t>turboboost</a:t>
            </a:r>
            <a:r>
              <a:rPr lang="en-US" sz="1800" dirty="0" smtClean="0"/>
              <a:t>).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 err="1"/>
              <a:t>HyperTransport</a:t>
            </a:r>
            <a:endParaRPr lang="ru-RU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 smtClean="0"/>
              <a:t>встроена в процессор.</a:t>
            </a:r>
            <a:endParaRPr lang="en-US" sz="18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/>
              <a:t>Шина работы с процессором </a:t>
            </a:r>
            <a:r>
              <a:rPr lang="en-US" sz="1800" dirty="0" smtClean="0"/>
              <a:t>UMI</a:t>
            </a:r>
            <a:endParaRPr lang="ru-RU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smtClean="0"/>
              <a:t>PCI-e16=2xPCI-e8 (</a:t>
            </a:r>
            <a:r>
              <a:rPr lang="en-US" sz="1800" b="1" dirty="0" err="1" smtClean="0"/>
              <a:t>CrossFireX</a:t>
            </a:r>
            <a:r>
              <a:rPr lang="en-US" sz="1800" b="1" dirty="0" smtClean="0"/>
              <a:t>)</a:t>
            </a:r>
            <a:endParaRPr lang="ru-RU" sz="18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64 </a:t>
            </a:r>
            <a:r>
              <a:rPr lang="ru-RU" sz="1800" b="1" dirty="0"/>
              <a:t>разрядная шина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/>
              <a:t>RAID </a:t>
            </a:r>
            <a:r>
              <a:rPr lang="ru-RU" sz="1800" dirty="0" smtClean="0"/>
              <a:t>массивы</a:t>
            </a:r>
          </a:p>
          <a:p>
            <a:pPr marL="0" indent="0">
              <a:spcBef>
                <a:spcPts val="0"/>
              </a:spcBef>
              <a:buNone/>
            </a:pPr>
            <a:endParaRPr lang="ru-RU" sz="1800" dirty="0" smtClean="0"/>
          </a:p>
          <a:p>
            <a:pPr marL="0" indent="0">
              <a:spcBef>
                <a:spcPts val="0"/>
              </a:spcBef>
              <a:buNone/>
            </a:pP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endParaRPr lang="ru-RU" sz="1800" dirty="0" smtClean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5122" name="Picture 2" descr="https://ru.gecid.com/data/mboard/201310111805-3809/img/IMG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48" y="980728"/>
            <a:ext cx="4458097" cy="45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15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Особенности базовых систем ввода-вывода </a:t>
            </a:r>
            <a:r>
              <a:rPr lang="en-US" dirty="0" smtClean="0"/>
              <a:t>BIOS </a:t>
            </a:r>
            <a:r>
              <a:rPr lang="ru-RU" dirty="0" smtClean="0"/>
              <a:t>и  </a:t>
            </a:r>
            <a:r>
              <a:rPr lang="en-US" dirty="0" smtClean="0"/>
              <a:t>UEFI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</a:t>
            </a:r>
            <a:r>
              <a:rPr lang="ru-RU" b="1" dirty="0" smtClean="0"/>
              <a:t>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3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Базовая система ввода-вывода (</a:t>
            </a:r>
            <a:r>
              <a:rPr lang="en-US" sz="2400" b="1" dirty="0" smtClean="0"/>
              <a:t>BIOS</a:t>
            </a:r>
            <a:r>
              <a:rPr lang="ru-RU" sz="2400" b="1" dirty="0" smtClean="0"/>
              <a:t>)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6084" y="692696"/>
            <a:ext cx="855840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200" dirty="0" smtClean="0"/>
              <a:t>Базовая система ввода-вывода (</a:t>
            </a:r>
            <a:r>
              <a:rPr lang="ru-RU" sz="2200" dirty="0" err="1" smtClean="0"/>
              <a:t>Basic</a:t>
            </a:r>
            <a:r>
              <a:rPr lang="ru-RU" sz="2200" dirty="0" smtClean="0"/>
              <a:t> </a:t>
            </a:r>
            <a:r>
              <a:rPr lang="ru-RU" sz="2200" dirty="0" err="1" smtClean="0"/>
              <a:t>Input-Output</a:t>
            </a:r>
            <a:r>
              <a:rPr lang="ru-RU" sz="2200" dirty="0" smtClean="0"/>
              <a:t> </a:t>
            </a:r>
            <a:r>
              <a:rPr lang="ru-RU" sz="2200" dirty="0" err="1" smtClean="0"/>
              <a:t>System</a:t>
            </a:r>
            <a:r>
              <a:rPr lang="ru-RU" sz="2200" dirty="0" smtClean="0"/>
              <a:t>, BIOS)</a:t>
            </a:r>
            <a:r>
              <a:rPr lang="en-US" sz="2200" dirty="0" smtClean="0"/>
              <a:t> – </a:t>
            </a:r>
            <a:r>
              <a:rPr lang="ru-RU" sz="2200" dirty="0" smtClean="0"/>
              <a:t>система компонентами ЭВМ на основе средств, предоставляемых чипсетом.</a:t>
            </a:r>
            <a:endParaRPr lang="en-US" sz="2200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u="sng" dirty="0" smtClean="0"/>
              <a:t>BIOS </a:t>
            </a:r>
            <a:r>
              <a:rPr lang="ru-RU" sz="2200" u="sng" dirty="0" smtClean="0"/>
              <a:t>представляет собой набор микропрограмм</a:t>
            </a:r>
            <a:r>
              <a:rPr lang="ru-RU" sz="2200" dirty="0" smtClean="0"/>
              <a:t>, которые хранятся </a:t>
            </a:r>
            <a:r>
              <a:rPr lang="ru-RU" sz="2200" dirty="0"/>
              <a:t>в постоянной (энергонезависимой) памяти ROM </a:t>
            </a:r>
            <a:r>
              <a:rPr lang="ru-RU" sz="2200" dirty="0" smtClean="0"/>
              <a:t>BIOS</a:t>
            </a:r>
            <a:r>
              <a:rPr lang="en-US" sz="2200" dirty="0" smtClean="0"/>
              <a:t> CMOS </a:t>
            </a:r>
            <a:r>
              <a:rPr lang="ru-RU" sz="2200" dirty="0" smtClean="0"/>
              <a:t>или </a:t>
            </a:r>
            <a:r>
              <a:rPr lang="ru-RU" sz="2200" dirty="0"/>
              <a:t>флэш-памяти </a:t>
            </a:r>
            <a:r>
              <a:rPr lang="en-US" sz="2200" dirty="0" smtClean="0"/>
              <a:t>(</a:t>
            </a:r>
            <a:r>
              <a:rPr lang="ru-RU" sz="2200" dirty="0" err="1" smtClean="0"/>
              <a:t>Flash</a:t>
            </a:r>
            <a:r>
              <a:rPr lang="en-US" sz="2200" dirty="0" smtClean="0"/>
              <a:t>) (</a:t>
            </a:r>
            <a:r>
              <a:rPr lang="ru-RU" sz="2200" dirty="0" smtClean="0"/>
              <a:t>ПЗУ </a:t>
            </a:r>
            <a:r>
              <a:rPr lang="ru-RU" sz="2200" dirty="0"/>
              <a:t>базовой системы ввода-вывода). </a:t>
            </a:r>
            <a:endParaRPr lang="ru-RU" sz="2200" dirty="0" smtClean="0"/>
          </a:p>
          <a:p>
            <a:pPr marL="2857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Системный модуль BIOS должен обслуживать в соответствии со своими функциям все компоненты, установленные на системной плате: процессор, контроллер (памяти (ОЗУ и кэш), прерываний и DMA, системный таймер, системный порт, CMOS RTC, клавиатуры, ЗУ,  стандартные периферийных контроллеры и адаптеры, даже если они не установлены на системной плате.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ru-RU" sz="2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009" y="5052737"/>
            <a:ext cx="3394475" cy="141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5816" y="6432383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ROM BIOS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383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Базовая система ввода-вывода (</a:t>
            </a:r>
            <a:r>
              <a:rPr lang="en-US" sz="2400" b="1" dirty="0" smtClean="0"/>
              <a:t>BIOS</a:t>
            </a:r>
            <a:r>
              <a:rPr lang="ru-RU" sz="2400" b="1" dirty="0" smtClean="0"/>
              <a:t>)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6084" y="555676"/>
            <a:ext cx="855840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u="sng" dirty="0" smtClean="0"/>
              <a:t>BIOS </a:t>
            </a:r>
            <a:r>
              <a:rPr lang="ru-RU" sz="2000" u="sng" dirty="0"/>
              <a:t>находится на самым нижнем уровне ПО</a:t>
            </a:r>
            <a:r>
              <a:rPr lang="ru-RU" sz="2000" dirty="0"/>
              <a:t>, который </a:t>
            </a:r>
            <a:r>
              <a:rPr lang="ru-RU" sz="2000" i="1" dirty="0"/>
              <a:t>обеспечивает изоляцию вышестоящих уровней от подробностей реализации аппаратных средств </a:t>
            </a:r>
            <a:r>
              <a:rPr lang="ru-RU" sz="2000" i="1" dirty="0" smtClean="0"/>
              <a:t>компьютера.</a:t>
            </a:r>
            <a:r>
              <a:rPr lang="ru-RU" sz="2000" i="1" dirty="0"/>
              <a:t> </a:t>
            </a:r>
            <a:endParaRPr lang="en-US" sz="2000" i="1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BIOS </a:t>
            </a:r>
            <a:r>
              <a:rPr lang="ru-RU" sz="2000" dirty="0"/>
              <a:t>должен соответствовать конкретной материнской </a:t>
            </a:r>
            <a:r>
              <a:rPr lang="ru-RU" sz="2000" dirty="0" smtClean="0"/>
              <a:t>плате.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u="sng" dirty="0" smtClean="0"/>
              <a:t>BIOS </a:t>
            </a:r>
            <a:r>
              <a:rPr lang="ru-RU" sz="2000" u="sng" dirty="0" smtClean="0"/>
              <a:t>обеспечивает </a:t>
            </a:r>
            <a:r>
              <a:rPr lang="ru-RU" sz="2000" u="sng" dirty="0"/>
              <a:t>программную поддержку стандартных устройств </a:t>
            </a:r>
            <a:r>
              <a:rPr lang="ru-RU" sz="2000" u="sng" dirty="0" smtClean="0"/>
              <a:t>ЭВМ</a:t>
            </a:r>
            <a:r>
              <a:rPr lang="ru-RU" sz="2000" dirty="0" smtClean="0"/>
              <a:t>, </a:t>
            </a:r>
            <a:r>
              <a:rPr lang="ru-RU" sz="2000" dirty="0"/>
              <a:t>конфигурирование аппаратных средств, их диагностику и вызов загрузчика операционной системы. </a:t>
            </a:r>
            <a:endParaRPr lang="ru-RU" sz="2000" dirty="0" smtClean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Любые изменения </a:t>
            </a:r>
            <a:r>
              <a:rPr lang="ru-RU" sz="2000" dirty="0"/>
              <a:t>конфигурации (например, информация о новом </a:t>
            </a:r>
            <a:r>
              <a:rPr lang="ru-RU" sz="2000" dirty="0" smtClean="0"/>
              <a:t>винчестер, время и дата) записываются </a:t>
            </a:r>
            <a:r>
              <a:rPr lang="ru-RU" sz="2000" dirty="0"/>
              <a:t>в специальную область памяти </a:t>
            </a:r>
            <a:r>
              <a:rPr lang="en-US" sz="2000" dirty="0" smtClean="0"/>
              <a:t>RAM.</a:t>
            </a:r>
            <a:endParaRPr lang="ru-RU" sz="2000" dirty="0" smtClean="0"/>
          </a:p>
          <a:p>
            <a:pPr marL="1200150" lvl="2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Данная область памяти находится в южном мосте чипсета и питается от специальной батарейки.</a:t>
            </a:r>
            <a:endParaRPr lang="en-US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2" y="5033043"/>
            <a:ext cx="3223564" cy="134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ttp://www.tofmal.ru/projects/contest/ber/images/cmo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53" y="4915642"/>
            <a:ext cx="1405451" cy="132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8509" y="626523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CMOS ROM BIOS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517851" y="619111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CMOS RAM BIOS </a:t>
            </a:r>
            <a:r>
              <a:rPr lang="ru-RU" dirty="0" smtClean="0"/>
              <a:t> и батарейка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369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Базовая система ввода-вывода (</a:t>
            </a:r>
            <a:r>
              <a:rPr lang="en-US" sz="2400" b="1" dirty="0" smtClean="0"/>
              <a:t>BIOS</a:t>
            </a:r>
            <a:r>
              <a:rPr lang="ru-RU" sz="2400" b="1" dirty="0" smtClean="0"/>
              <a:t>). Функции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836712"/>
            <a:ext cx="89644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Инициализация </a:t>
            </a:r>
            <a:r>
              <a:rPr lang="ru-RU" sz="2000" dirty="0"/>
              <a:t>и начальное тестирование аппаратных средств — </a:t>
            </a:r>
            <a:r>
              <a:rPr lang="ru-RU" sz="2000" b="1" dirty="0"/>
              <a:t>POST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Настройка </a:t>
            </a:r>
            <a:r>
              <a:rPr lang="ru-RU" sz="2000" dirty="0"/>
              <a:t>и конфигурирование аппаратных средств и системных ресурсов — </a:t>
            </a:r>
            <a:r>
              <a:rPr lang="ru-RU" sz="2000" b="1" dirty="0"/>
              <a:t>CMOS </a:t>
            </a:r>
            <a:r>
              <a:rPr lang="ru-RU" sz="2000" b="1" dirty="0" err="1" smtClean="0"/>
              <a:t>Setup</a:t>
            </a:r>
            <a:r>
              <a:rPr lang="ru-RU" sz="2000" dirty="0" smtClean="0"/>
              <a:t>; </a:t>
            </a:r>
            <a:endParaRPr lang="ru-RU" sz="2000" dirty="0"/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Автоматическое </a:t>
            </a:r>
            <a:r>
              <a:rPr lang="ru-RU" sz="2000" dirty="0"/>
              <a:t>распределение системных ресурсов — </a:t>
            </a:r>
            <a:r>
              <a:rPr lang="ru-RU" sz="2000" b="1" dirty="0" err="1"/>
              <a:t>PnP</a:t>
            </a:r>
            <a:r>
              <a:rPr lang="ru-RU" sz="2000" b="1" dirty="0"/>
              <a:t> BIOS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Идентификация </a:t>
            </a:r>
            <a:r>
              <a:rPr lang="ru-RU" sz="2000" dirty="0"/>
              <a:t>и конфигурирование устройств </a:t>
            </a:r>
            <a:r>
              <a:rPr lang="ru-RU" sz="2000" dirty="0" smtClean="0"/>
              <a:t>PCI</a:t>
            </a:r>
            <a:r>
              <a:rPr lang="en-US" sz="2000" dirty="0" smtClean="0"/>
              <a:t>e </a:t>
            </a:r>
            <a:r>
              <a:rPr lang="ru-RU" sz="2000" dirty="0" smtClean="0"/>
              <a:t>и других— </a:t>
            </a:r>
            <a:r>
              <a:rPr lang="ru-RU" sz="2000" b="1" dirty="0"/>
              <a:t>PCI </a:t>
            </a:r>
            <a:r>
              <a:rPr lang="ru-RU" sz="2000" b="1" dirty="0" smtClean="0"/>
              <a:t>BIOS</a:t>
            </a:r>
            <a:r>
              <a:rPr lang="ru-RU" sz="2000" dirty="0" smtClean="0"/>
              <a:t>; </a:t>
            </a:r>
            <a:endParaRPr lang="ru-RU" sz="2000" dirty="0"/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Начальная </a:t>
            </a:r>
            <a:r>
              <a:rPr lang="ru-RU" sz="2000" dirty="0"/>
              <a:t>загрузка (первый этап загрузки операционной системы) — </a:t>
            </a:r>
            <a:r>
              <a:rPr lang="ru-RU" sz="2000" b="1" dirty="0" err="1"/>
              <a:t>Bootstrap</a:t>
            </a:r>
            <a:r>
              <a:rPr lang="ru-RU" sz="2000" b="1" dirty="0"/>
              <a:t> </a:t>
            </a:r>
            <a:r>
              <a:rPr lang="ru-RU" sz="2000" b="1" dirty="0" err="1" smtClean="0"/>
              <a:t>Loader</a:t>
            </a:r>
            <a:r>
              <a:rPr lang="en-US" sz="2000" b="1" dirty="0" smtClean="0"/>
              <a:t> </a:t>
            </a:r>
            <a:r>
              <a:rPr lang="en-US" sz="2000" dirty="0" smtClean="0"/>
              <a:t>(</a:t>
            </a:r>
            <a:r>
              <a:rPr lang="en-US" sz="2000" u="sng" dirty="0" smtClean="0"/>
              <a:t>Master Boost Recorder</a:t>
            </a:r>
            <a:r>
              <a:rPr lang="ru-RU" sz="2000" u="sng" dirty="0" smtClean="0"/>
              <a:t>, </a:t>
            </a:r>
            <a:r>
              <a:rPr lang="ru-RU" sz="2000" u="sng" dirty="0"/>
              <a:t>или MBR — </a:t>
            </a:r>
            <a:r>
              <a:rPr lang="ru-RU" sz="2000" u="sng" dirty="0" smtClean="0"/>
              <a:t>главная загрузочная </a:t>
            </a:r>
            <a:r>
              <a:rPr lang="ru-RU" sz="2000" u="sng" dirty="0"/>
              <a:t>запись</a:t>
            </a:r>
            <a:r>
              <a:rPr lang="ru-RU" sz="2000" u="sng" dirty="0" smtClean="0"/>
              <a:t>;) </a:t>
            </a:r>
            <a:endParaRPr lang="ru-RU" sz="2000" u="sng" dirty="0"/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Обслуживание </a:t>
            </a:r>
            <a:r>
              <a:rPr lang="ru-RU" sz="2000" dirty="0"/>
              <a:t>аппаратных прерываний от системных устройств (таймера, клавиатуры, дисков) — </a:t>
            </a:r>
            <a:r>
              <a:rPr lang="ru-RU" sz="2000" b="1" dirty="0"/>
              <a:t>BIOS </a:t>
            </a:r>
            <a:r>
              <a:rPr lang="ru-RU" sz="2000" b="1" dirty="0" err="1"/>
              <a:t>Hardware</a:t>
            </a:r>
            <a:r>
              <a:rPr lang="ru-RU" sz="2000" b="1" dirty="0"/>
              <a:t> </a:t>
            </a:r>
            <a:r>
              <a:rPr lang="ru-RU" sz="2000" b="1" dirty="0" err="1"/>
              <a:t>Interrupts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Отработка </a:t>
            </a:r>
            <a:r>
              <a:rPr lang="ru-RU" sz="2000" dirty="0"/>
              <a:t>базовых функций программных обращений (сервисов) к системным устройствам — </a:t>
            </a:r>
            <a:r>
              <a:rPr lang="ru-RU" sz="2000" b="1" dirty="0"/>
              <a:t>ROM BIOS </a:t>
            </a:r>
            <a:r>
              <a:rPr lang="ru-RU" sz="2000" b="1" dirty="0" err="1"/>
              <a:t>Services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Поддержка </a:t>
            </a:r>
            <a:r>
              <a:rPr lang="ru-RU" sz="2000" dirty="0"/>
              <a:t>управляемости конфигурированием — </a:t>
            </a:r>
            <a:r>
              <a:rPr lang="ru-RU" sz="2000" b="1" dirty="0"/>
              <a:t>DMI BIOS</a:t>
            </a:r>
            <a:r>
              <a:rPr lang="ru-RU" sz="2000" dirty="0"/>
              <a:t>;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Поддержка </a:t>
            </a:r>
            <a:r>
              <a:rPr lang="ru-RU" sz="2000" dirty="0"/>
              <a:t>управления энергопотреблением и автоматического конфигурирования </a:t>
            </a:r>
            <a:r>
              <a:rPr lang="ru-RU" sz="2000" dirty="0" smtClean="0"/>
              <a:t>— например утилиты </a:t>
            </a:r>
            <a:r>
              <a:rPr lang="ru-RU" sz="2000" b="1" dirty="0"/>
              <a:t>АРМ и ACPI BIOS</a:t>
            </a:r>
            <a:r>
              <a:rPr lang="ru-RU" sz="2000" dirty="0"/>
              <a:t>. 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9089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ru-RU" sz="2600" b="1" dirty="0"/>
              <a:t>Базовая система ввода-вывода (</a:t>
            </a:r>
            <a:r>
              <a:rPr lang="en-US" sz="2600" b="1" dirty="0"/>
              <a:t>BIOS</a:t>
            </a:r>
            <a:r>
              <a:rPr lang="ru-RU" sz="2600" b="1" dirty="0"/>
              <a:t>). </a:t>
            </a:r>
            <a:r>
              <a:rPr lang="en-US" sz="2600" b="1" dirty="0" err="1"/>
              <a:t>Plag&amp;Play</a:t>
            </a:r>
            <a:r>
              <a:rPr lang="en-US" sz="2600" b="1" dirty="0"/>
              <a:t> (PnP)</a:t>
            </a:r>
            <a:endParaRPr lang="ru-RU" sz="2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4608512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ru-RU" sz="2000" dirty="0"/>
              <a:t>Стандарт </a:t>
            </a:r>
            <a:r>
              <a:rPr lang="en-US" sz="2000" dirty="0" err="1"/>
              <a:t>Plag&amp;Play</a:t>
            </a:r>
            <a:r>
              <a:rPr lang="ru-RU" sz="2000" dirty="0"/>
              <a:t> (подключай и работай) позволяет системам и адаптерам, </a:t>
            </a:r>
            <a:r>
              <a:rPr lang="ru-RU" sz="2000" dirty="0" smtClean="0"/>
              <a:t>поддерживающим </a:t>
            </a:r>
            <a:r>
              <a:rPr lang="ru-RU" sz="2000" dirty="0"/>
              <a:t>его, автоматически </a:t>
            </a:r>
            <a:r>
              <a:rPr lang="ru-RU" sz="2000" dirty="0" smtClean="0"/>
              <a:t>настраивать друг друга и определятся в операционной системе (автоматически определять драйвер).</a:t>
            </a:r>
          </a:p>
          <a:p>
            <a:r>
              <a:rPr lang="ru-RU" sz="1800" dirty="0" smtClean="0"/>
              <a:t>Стандарт настраивает для каждого устройства (мышь, клавиатура, платы расширения) :</a:t>
            </a:r>
            <a:endParaRPr lang="ru-RU" sz="1800" dirty="0"/>
          </a:p>
          <a:p>
            <a:pPr lvl="1">
              <a:spcBef>
                <a:spcPts val="0"/>
              </a:spcBef>
            </a:pPr>
            <a:r>
              <a:rPr lang="ru-RU" sz="1700" dirty="0"/>
              <a:t>определенное адресное пространство, </a:t>
            </a:r>
            <a:endParaRPr lang="ru-RU" sz="1700" dirty="0" smtClean="0"/>
          </a:p>
          <a:p>
            <a:pPr lvl="1">
              <a:spcBef>
                <a:spcPts val="0"/>
              </a:spcBef>
            </a:pPr>
            <a:r>
              <a:rPr lang="ru-RU" sz="1700" dirty="0" smtClean="0"/>
              <a:t>линии прерываний (IRQ</a:t>
            </a:r>
            <a:r>
              <a:rPr lang="ru-RU" sz="1700" dirty="0"/>
              <a:t>), </a:t>
            </a:r>
            <a:endParaRPr lang="ru-RU" sz="1700" dirty="0" smtClean="0"/>
          </a:p>
          <a:p>
            <a:pPr lvl="1">
              <a:spcBef>
                <a:spcPts val="0"/>
              </a:spcBef>
            </a:pPr>
            <a:r>
              <a:rPr lang="ru-RU" sz="1700" dirty="0" smtClean="0"/>
              <a:t>каналы </a:t>
            </a:r>
            <a:r>
              <a:rPr lang="ru-RU" sz="1700" dirty="0"/>
              <a:t>прямого </a:t>
            </a:r>
            <a:r>
              <a:rPr lang="ru-RU" sz="1700" dirty="0" smtClean="0"/>
              <a:t>доступа к памяти  </a:t>
            </a:r>
            <a:r>
              <a:rPr lang="ru-RU" sz="1700" dirty="0"/>
              <a:t>(DMA) </a:t>
            </a:r>
            <a:endParaRPr lang="ru-RU" sz="1700" dirty="0" smtClean="0"/>
          </a:p>
          <a:p>
            <a:pPr lvl="1">
              <a:spcBef>
                <a:spcPts val="0"/>
              </a:spcBef>
            </a:pPr>
            <a:r>
              <a:rPr lang="ru-RU" sz="1700" dirty="0" smtClean="0"/>
              <a:t>адреса </a:t>
            </a:r>
            <a:r>
              <a:rPr lang="ru-RU" sz="1700" dirty="0"/>
              <a:t>ввода/вывода (I/O). </a:t>
            </a:r>
          </a:p>
          <a:p>
            <a:pPr algn="just"/>
            <a:r>
              <a:rPr lang="ru-RU" sz="1800" dirty="0"/>
              <a:t>Аппаратные средства, поддерживающие стандарт </a:t>
            </a:r>
            <a:r>
              <a:rPr lang="ru-RU" sz="1800" dirty="0" err="1"/>
              <a:t>Plug&amp;Play</a:t>
            </a:r>
            <a:r>
              <a:rPr lang="ru-RU" sz="1800" dirty="0"/>
              <a:t>, </a:t>
            </a:r>
            <a:r>
              <a:rPr lang="ru-RU" sz="1800" dirty="0" smtClean="0"/>
              <a:t>информируют BIOS </a:t>
            </a:r>
            <a:r>
              <a:rPr lang="ru-RU" sz="1800" dirty="0"/>
              <a:t>и операционную систему о необходимых им ресурсах и</a:t>
            </a:r>
            <a:r>
              <a:rPr lang="ru-RU" sz="1800" dirty="0" smtClean="0"/>
              <a:t>, </a:t>
            </a:r>
            <a:r>
              <a:rPr lang="ru-RU" sz="1800" dirty="0" err="1"/>
              <a:t>самонастраиваются</a:t>
            </a:r>
            <a:r>
              <a:rPr lang="ru-RU" sz="1800" dirty="0"/>
              <a:t> на основании полученной информации</a:t>
            </a:r>
            <a:r>
              <a:rPr lang="ru-RU" sz="1800" dirty="0" smtClean="0"/>
              <a:t>.</a:t>
            </a:r>
          </a:p>
          <a:p>
            <a:r>
              <a:rPr lang="en-US" sz="1800" dirty="0" err="1" smtClean="0"/>
              <a:t>Plug&amp;Play</a:t>
            </a:r>
            <a:r>
              <a:rPr lang="ru-RU" sz="1800" dirty="0" smtClean="0"/>
              <a:t> настраивается в режиме </a:t>
            </a:r>
            <a:r>
              <a:rPr lang="en-US" sz="1800" dirty="0" smtClean="0"/>
              <a:t>POST.</a:t>
            </a:r>
          </a:p>
          <a:p>
            <a:r>
              <a:rPr lang="ru-RU" sz="1800" dirty="0" smtClean="0"/>
              <a:t>Устройства </a:t>
            </a:r>
            <a:r>
              <a:rPr lang="en-US" sz="1800" dirty="0" smtClean="0"/>
              <a:t>PnP </a:t>
            </a:r>
            <a:endParaRPr lang="ru-RU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197316"/>
            <a:ext cx="5159309" cy="1631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81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Базовая система ввода-вывода (</a:t>
            </a:r>
            <a:r>
              <a:rPr lang="en-US" sz="2400" b="1" dirty="0" smtClean="0"/>
              <a:t>BIOS</a:t>
            </a:r>
            <a:r>
              <a:rPr lang="ru-RU" sz="2400" b="1" dirty="0" smtClean="0"/>
              <a:t>). </a:t>
            </a:r>
            <a:r>
              <a:rPr lang="en-US" sz="2400" b="1" dirty="0" smtClean="0"/>
              <a:t>UEFI-BIOS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5122" name="Picture 2" descr="http://vindavoz.ru/uploads/posts/2013-02/1359812257_bios_uefi_comp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6" y="1616025"/>
            <a:ext cx="8785827" cy="483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69269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Unified</a:t>
            </a:r>
            <a:r>
              <a:rPr lang="ru-RU" dirty="0"/>
              <a:t> </a:t>
            </a:r>
            <a:r>
              <a:rPr lang="ru-RU" dirty="0" err="1"/>
              <a:t>Extensible</a:t>
            </a:r>
            <a:r>
              <a:rPr lang="ru-RU" dirty="0"/>
              <a:t> </a:t>
            </a:r>
            <a:r>
              <a:rPr lang="ru-RU" dirty="0" err="1"/>
              <a:t>Firmware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 - стандартизированный расширяемый интерфейс встроенного программного </a:t>
            </a:r>
            <a:r>
              <a:rPr lang="ru-RU" dirty="0" smtClean="0"/>
              <a:t>обеспечения</a:t>
            </a:r>
            <a:r>
              <a:rPr lang="en-US" dirty="0" smtClean="0"/>
              <a:t> – </a:t>
            </a:r>
            <a:r>
              <a:rPr lang="ru-RU" dirty="0" smtClean="0"/>
              <a:t>является расширенным </a:t>
            </a:r>
            <a:r>
              <a:rPr lang="en-US" dirty="0" smtClean="0"/>
              <a:t>BIOS. (</a:t>
            </a:r>
            <a:r>
              <a:rPr lang="ru-RU" dirty="0" smtClean="0"/>
              <a:t>изначально </a:t>
            </a:r>
            <a:r>
              <a:rPr lang="en-US" dirty="0" smtClean="0"/>
              <a:t>EFI</a:t>
            </a:r>
            <a:r>
              <a:rPr lang="ru-RU" dirty="0" smtClean="0"/>
              <a:t> от </a:t>
            </a:r>
            <a:r>
              <a:rPr lang="en-US" dirty="0" smtClean="0"/>
              <a:t>Intel), (UEFI </a:t>
            </a:r>
            <a:r>
              <a:rPr lang="ru-RU" dirty="0" smtClean="0"/>
              <a:t>поддерживается начиная с </a:t>
            </a:r>
            <a:r>
              <a:rPr lang="en-US" dirty="0" smtClean="0"/>
              <a:t>Windows 7 sp1)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3508008"/>
            <a:ext cx="6840760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BIOS </a:t>
            </a:r>
            <a:r>
              <a:rPr lang="ru-RU" sz="1700" dirty="0" smtClean="0"/>
              <a:t>последовательно проверяет все компоненты и ищет загрузчик ОС  на ЗУ. Драйвера загружаются в ОС</a:t>
            </a:r>
            <a:endParaRPr lang="ru-RU" sz="1700" dirty="0"/>
          </a:p>
        </p:txBody>
      </p:sp>
      <p:sp>
        <p:nvSpPr>
          <p:cNvPr id="14" name="TextBox 13"/>
          <p:cNvSpPr txBox="1"/>
          <p:nvPr/>
        </p:nvSpPr>
        <p:spPr>
          <a:xfrm>
            <a:off x="234580" y="5728018"/>
            <a:ext cx="8794152" cy="877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UEFI </a:t>
            </a:r>
            <a:r>
              <a:rPr lang="ru-RU" sz="1700" dirty="0" smtClean="0"/>
              <a:t>проверяет компоненты, инициализирует дайвера, позволяет запускать программы в своей ОС, заранее хранит информацию об загрузчике ОС и о драйверах, ОС может использовать драйвера </a:t>
            </a:r>
            <a:r>
              <a:rPr lang="en-US" sz="1700" dirty="0" smtClean="0"/>
              <a:t>UEFI</a:t>
            </a:r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6588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Базовая система ввода-вывода (</a:t>
            </a:r>
            <a:r>
              <a:rPr lang="en-US" sz="2400" b="1" dirty="0" smtClean="0"/>
              <a:t>BIOS</a:t>
            </a:r>
            <a:r>
              <a:rPr lang="ru-RU" sz="2400" b="1" dirty="0" smtClean="0"/>
              <a:t>). </a:t>
            </a:r>
            <a:r>
              <a:rPr lang="en-US" sz="2400" b="1" dirty="0" smtClean="0"/>
              <a:t>UEFI-BIOS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062597"/>
              </p:ext>
            </p:extLst>
          </p:nvPr>
        </p:nvGraphicFramePr>
        <p:xfrm>
          <a:off x="251520" y="908720"/>
          <a:ext cx="8640960" cy="50955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96345"/>
                <a:gridCol w="2160240"/>
                <a:gridCol w="3384375"/>
              </a:tblGrid>
              <a:tr h="573438"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44416" marR="44416" marT="44416" marB="4441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800" cap="all" dirty="0" smtClean="0">
                          <a:effectLst/>
                        </a:rPr>
                        <a:t>ХАРАКТЕРИСТИКИ </a:t>
                      </a:r>
                      <a:r>
                        <a:rPr lang="en-US" sz="1800" cap="all" dirty="0">
                          <a:effectLst/>
                        </a:rPr>
                        <a:t>BIOS LEGACY</a:t>
                      </a:r>
                      <a:endParaRPr lang="en-US" sz="1800" b="1" cap="all" dirty="0">
                        <a:effectLst/>
                      </a:endParaRPr>
                    </a:p>
                  </a:txBody>
                  <a:tcPr marL="44416" marR="44416" marT="44416" marB="44416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800" cap="all" dirty="0">
                          <a:effectLst/>
                        </a:rPr>
                        <a:t>ХАРАКТЕРИСТИКИ </a:t>
                      </a:r>
                      <a:r>
                        <a:rPr lang="en-US" sz="1800" cap="all" dirty="0">
                          <a:effectLst/>
                        </a:rPr>
                        <a:t>UEFI</a:t>
                      </a:r>
                      <a:endParaRPr lang="en-US" sz="1800" b="1" cap="all" dirty="0">
                        <a:effectLst/>
                      </a:endParaRPr>
                    </a:p>
                  </a:txBody>
                  <a:tcPr marL="44416" marR="44416" marT="44416" marB="44416"/>
                </a:tc>
              </a:tr>
              <a:tr h="712317"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Поддерживаемые режимы работы процессора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Режим реальных адресов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Режим реальных адресов, защищенный </a:t>
                      </a:r>
                      <a:r>
                        <a:rPr lang="ru-RU" sz="1800" dirty="0" smtClean="0">
                          <a:effectLst/>
                        </a:rPr>
                        <a:t>режим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</a:tr>
              <a:tr h="389759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effectLst/>
                        </a:rPr>
                        <a:t>виртуальная память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Не поддерживает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Поддерживает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</a:tr>
              <a:tr h="389759"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Объем </a:t>
                      </a:r>
                      <a:r>
                        <a:rPr lang="ru-RU" sz="1800" dirty="0" smtClean="0">
                          <a:effectLst/>
                        </a:rPr>
                        <a:t>ОЗУ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1 Мбайт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Не ограничен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</a:tr>
              <a:tr h="551038"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Пространство опционального ПЗУ (</a:t>
                      </a:r>
                      <a:r>
                        <a:rPr lang="ru-RU" sz="1800" dirty="0" err="1">
                          <a:effectLst/>
                        </a:rPr>
                        <a:t>Option</a:t>
                      </a:r>
                      <a:r>
                        <a:rPr lang="ru-RU" sz="1800" dirty="0">
                          <a:effectLst/>
                        </a:rPr>
                        <a:t> ROM)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1 Мбайт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Не ограничено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</a:tr>
              <a:tr h="178061"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Доступ к регистрам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16-битный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effectLst/>
                        </a:rPr>
                        <a:t>16, 32,64 -битный</a:t>
                      </a:r>
                      <a:r>
                        <a:rPr lang="ru-RU" sz="1800" dirty="0">
                          <a:effectLst/>
                        </a:rPr>
                        <a:t>, 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</a:tr>
              <a:tr h="485189"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Независимость от архитектуры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Не обеспечивает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Обеспечивает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</a:tr>
              <a:tr h="389759"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Язык программирования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Ассемблер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Си/ассемблер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</a:tr>
              <a:tr h="389759"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Функция безопасной загрузки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effectLst/>
                        </a:rPr>
                        <a:t>Отсутствует</a:t>
                      </a:r>
                      <a:endParaRPr lang="ru-RU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Присутствует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</a:tr>
              <a:tr h="389759">
                <a:tc>
                  <a:txBody>
                    <a:bodyPr/>
                    <a:lstStyle/>
                    <a:p>
                      <a:r>
                        <a:rPr lang="ru-RU" sz="1800" dirty="0">
                          <a:effectLst/>
                        </a:rPr>
                        <a:t>Таблица разделов жесткого диска</a:t>
                      </a:r>
                      <a:endParaRPr lang="ru-RU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MBR</a:t>
                      </a:r>
                      <a:endParaRPr lang="en-US" sz="1800" b="0">
                        <a:effectLst/>
                      </a:endParaRPr>
                    </a:p>
                  </a:txBody>
                  <a:tcPr marL="53299" marR="55520" marT="33312" marB="33312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GPT</a:t>
                      </a:r>
                      <a:endParaRPr lang="en-US" sz="1800" b="0" dirty="0">
                        <a:effectLst/>
                      </a:endParaRPr>
                    </a:p>
                  </a:txBody>
                  <a:tcPr marL="53299" marR="55520" marT="33312" marB="33312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4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275332"/>
            <a:ext cx="8229600" cy="515243"/>
          </a:xfrm>
        </p:spPr>
        <p:txBody>
          <a:bodyPr>
            <a:noAutofit/>
          </a:bodyPr>
          <a:lstStyle/>
          <a:p>
            <a:pPr lvl="1" algn="ctr"/>
            <a:r>
              <a:rPr lang="ru-RU" sz="2400" b="1" dirty="0" smtClean="0"/>
              <a:t>Базовая система ввода-вывода (</a:t>
            </a:r>
            <a:r>
              <a:rPr lang="en-US" sz="2400" b="1" dirty="0" smtClean="0"/>
              <a:t>BIOS</a:t>
            </a:r>
            <a:r>
              <a:rPr lang="ru-RU" sz="2400" b="1" dirty="0" smtClean="0"/>
              <a:t>). Особенности </a:t>
            </a:r>
            <a:r>
              <a:rPr lang="en-US" sz="2400" b="1" dirty="0" smtClean="0"/>
              <a:t>UEFI</a:t>
            </a:r>
            <a:endParaRPr lang="ru-RU" sz="28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084" y="4683405"/>
            <a:ext cx="8414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71240" y="790575"/>
            <a:ext cx="856895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Снижение времени на </a:t>
            </a:r>
            <a:r>
              <a:rPr lang="ru-RU" sz="2000" dirty="0"/>
              <a:t>загрузку </a:t>
            </a:r>
            <a:endParaRPr lang="en-US" sz="2000" dirty="0" smtClean="0"/>
          </a:p>
          <a:p>
            <a:pPr marL="7429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параллельной инициализации и хранения информации о драйверах и адресах загрузки ОС</a:t>
            </a:r>
          </a:p>
          <a:p>
            <a:pPr marL="2857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Загрузка  </a:t>
            </a:r>
            <a:r>
              <a:rPr lang="ru-RU" sz="2000" dirty="0"/>
              <a:t>дисков объемом более 2 Тб. </a:t>
            </a:r>
            <a:endParaRPr lang="ru-RU" sz="2000" dirty="0" smtClean="0"/>
          </a:p>
          <a:p>
            <a:pPr marL="806450" lvl="2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BIOS для загрузки использовал MBR (</a:t>
            </a:r>
            <a:r>
              <a:rPr lang="ru-RU" sz="2000" dirty="0" err="1"/>
              <a:t>Main</a:t>
            </a:r>
            <a:r>
              <a:rPr lang="ru-RU" sz="2000" dirty="0"/>
              <a:t> </a:t>
            </a:r>
            <a:r>
              <a:rPr lang="ru-RU" sz="2000" dirty="0" err="1"/>
              <a:t>Boot</a:t>
            </a:r>
            <a:r>
              <a:rPr lang="ru-RU" sz="2000" dirty="0"/>
              <a:t> </a:t>
            </a:r>
            <a:r>
              <a:rPr lang="ru-RU" sz="2000" dirty="0" err="1"/>
              <a:t>Record</a:t>
            </a:r>
            <a:r>
              <a:rPr lang="ru-RU" sz="2000" dirty="0"/>
              <a:t>) - основная загрузочная запись, которая может адресовать </a:t>
            </a:r>
            <a:r>
              <a:rPr lang="ru-RU" sz="2000" dirty="0" smtClean="0"/>
              <a:t>2 </a:t>
            </a:r>
            <a:r>
              <a:rPr lang="ru-RU" sz="2000" dirty="0"/>
              <a:t>Тб пространства, UEFI же использует </a:t>
            </a:r>
            <a:r>
              <a:rPr lang="ru-RU" sz="2000" b="1" dirty="0"/>
              <a:t>GPT (</a:t>
            </a:r>
            <a:r>
              <a:rPr lang="ru-RU" sz="2000" b="1" dirty="0" err="1"/>
              <a:t>Guid</a:t>
            </a:r>
            <a:r>
              <a:rPr lang="ru-RU" sz="2000" b="1" dirty="0"/>
              <a:t> </a:t>
            </a:r>
            <a:r>
              <a:rPr lang="ru-RU" sz="2000" b="1" dirty="0" err="1"/>
              <a:t>Partition</a:t>
            </a:r>
            <a:r>
              <a:rPr lang="ru-RU" sz="2000" b="1" dirty="0"/>
              <a:t> </a:t>
            </a:r>
            <a:r>
              <a:rPr lang="ru-RU" sz="2000" b="1" dirty="0" err="1"/>
              <a:t>Table</a:t>
            </a:r>
            <a:r>
              <a:rPr lang="ru-RU" sz="2000" b="1" dirty="0"/>
              <a:t>) </a:t>
            </a:r>
            <a:r>
              <a:rPr lang="ru-RU" sz="2000" dirty="0"/>
              <a:t>- это стандарт формата размещения разделов на физическом жестком диске, который позволяет адресовать </a:t>
            </a:r>
            <a:r>
              <a:rPr lang="ru-RU" sz="2000" dirty="0" smtClean="0"/>
              <a:t>9</a:t>
            </a:r>
            <a:r>
              <a:rPr lang="en-US" sz="2000" dirty="0" smtClean="0"/>
              <a:t>,4 </a:t>
            </a:r>
            <a:r>
              <a:rPr lang="ru-RU" sz="2000" dirty="0" smtClean="0"/>
              <a:t>ЗБ </a:t>
            </a:r>
            <a:r>
              <a:rPr lang="ru-RU" sz="2000" dirty="0"/>
              <a:t>(</a:t>
            </a:r>
            <a:r>
              <a:rPr lang="ru-RU" sz="2000" dirty="0" err="1"/>
              <a:t>Зеттабайт</a:t>
            </a:r>
            <a:r>
              <a:rPr lang="ru-RU" sz="2000" dirty="0" smtClean="0"/>
              <a:t>).</a:t>
            </a:r>
            <a:endParaRPr lang="en-US" sz="2000" dirty="0" smtClean="0"/>
          </a:p>
          <a:p>
            <a:pPr marL="806450" lvl="2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возможна загрузка в режиме совместимости с диска с разметкой </a:t>
            </a:r>
            <a:r>
              <a:rPr lang="ru-RU" sz="2000" dirty="0" smtClean="0"/>
              <a:t>MBR</a:t>
            </a:r>
            <a:r>
              <a:rPr lang="en-US" sz="2000" dirty="0" smtClean="0"/>
              <a:t>.</a:t>
            </a:r>
          </a:p>
          <a:p>
            <a:pPr marL="806450" lvl="2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dirty="0" smtClean="0"/>
              <a:t>По умолчанию файловая система </a:t>
            </a:r>
            <a:r>
              <a:rPr lang="en-US" sz="2000" b="1" dirty="0" smtClean="0"/>
              <a:t>FAT32 </a:t>
            </a:r>
            <a:r>
              <a:rPr lang="ru-RU" sz="2000" b="1" dirty="0"/>
              <a:t>с </a:t>
            </a:r>
            <a:r>
              <a:rPr lang="en-US" sz="2000" b="1" dirty="0"/>
              <a:t>GPT-</a:t>
            </a:r>
            <a:r>
              <a:rPr lang="ru-RU" sz="2000" b="1" dirty="0" smtClean="0"/>
              <a:t>разделами.</a:t>
            </a:r>
          </a:p>
          <a:p>
            <a:pPr marL="806450" lvl="2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2000" i="1" dirty="0" smtClean="0"/>
              <a:t>Загрузчик </a:t>
            </a:r>
            <a:r>
              <a:rPr lang="en-US" sz="2000" i="1" dirty="0" smtClean="0"/>
              <a:t>UEFI </a:t>
            </a:r>
            <a:r>
              <a:rPr lang="ru-RU" sz="2000" i="1" dirty="0" smtClean="0"/>
              <a:t>хранится по определенному адресу: </a:t>
            </a:r>
            <a:r>
              <a:rPr lang="en-US" sz="2000" i="1" dirty="0" err="1" smtClean="0"/>
              <a:t>efi</a:t>
            </a:r>
            <a:r>
              <a:rPr lang="en-US" sz="2000" i="1" dirty="0" smtClean="0"/>
              <a:t>\boot\bootx64.efi</a:t>
            </a:r>
            <a:endParaRPr lang="ru-RU" sz="2000" i="1" dirty="0"/>
          </a:p>
        </p:txBody>
      </p:sp>
      <p:pic>
        <p:nvPicPr>
          <p:cNvPr id="8194" name="Picture 2" descr="ÐÐ°ÑÑÐ¸Ð½ÐºÐ¸ Ð¿Ð¾ Ð·Ð°Ð¿ÑÐ¾ÑÑ uE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2" y="5224088"/>
            <a:ext cx="3090324" cy="142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76433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BIOS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277550" y="57643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UEFI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051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784976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Базовая система ввода-вывода (</a:t>
            </a:r>
            <a:r>
              <a:rPr lang="en-US" sz="2800" b="1" dirty="0"/>
              <a:t>BIOS</a:t>
            </a:r>
            <a:r>
              <a:rPr lang="ru-RU" sz="2800" b="1" dirty="0"/>
              <a:t>).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ru-RU" sz="2800" b="1" dirty="0" smtClean="0"/>
              <a:t>Особенности </a:t>
            </a:r>
            <a:r>
              <a:rPr lang="en-US" sz="2800" b="1" dirty="0"/>
              <a:t>UEFI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80728"/>
            <a:ext cx="8712968" cy="5544616"/>
          </a:xfrm>
        </p:spPr>
        <p:txBody>
          <a:bodyPr>
            <a:normAutofit/>
          </a:bodyPr>
          <a:lstStyle/>
          <a:p>
            <a:pPr marL="349250" lvl="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b="1" dirty="0"/>
              <a:t>графический интерфейс </a:t>
            </a:r>
            <a:r>
              <a:rPr lang="ru-RU" sz="1900" dirty="0"/>
              <a:t>с поддержкой мыши, встроенные программы, </a:t>
            </a:r>
            <a:endParaRPr lang="en-US" sz="1900" dirty="0"/>
          </a:p>
          <a:p>
            <a:pPr marL="349250" lvl="1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b="1" dirty="0"/>
              <a:t>Поддержка криптографии </a:t>
            </a:r>
            <a:r>
              <a:rPr lang="ru-RU" sz="1900" dirty="0"/>
              <a:t>и других методов защиты. </a:t>
            </a:r>
            <a:r>
              <a:rPr lang="ru-RU" dirty="0"/>
              <a:t/>
            </a:r>
            <a:br>
              <a:rPr lang="ru-RU" dirty="0"/>
            </a:br>
            <a:r>
              <a:rPr lang="en-US" sz="2000" b="1" dirty="0" smtClean="0"/>
              <a:t>Secure</a:t>
            </a:r>
            <a:r>
              <a:rPr lang="en-US" sz="2000" b="1" dirty="0"/>
              <a:t>  </a:t>
            </a:r>
            <a:r>
              <a:rPr lang="en-US" sz="1900" b="1" dirty="0" smtClean="0"/>
              <a:t>boot  </a:t>
            </a:r>
            <a:endParaRPr lang="ru-RU" sz="1900" b="1" dirty="0" smtClean="0"/>
          </a:p>
          <a:p>
            <a:pPr lvl="1"/>
            <a:r>
              <a:rPr lang="ru-RU" sz="1800" dirty="0" smtClean="0"/>
              <a:t>Безопасная загрузка (проверка ОС на изменения с предыдущей загрузки). </a:t>
            </a:r>
          </a:p>
          <a:p>
            <a:pPr lvl="1"/>
            <a:r>
              <a:rPr lang="ru-RU" sz="1800" dirty="0" smtClean="0"/>
              <a:t>Набор подписанных ключей драйверов(аутентификация) (драйвера устройств, ОС, платформы). </a:t>
            </a:r>
            <a:endParaRPr lang="en-US" sz="1800" dirty="0" smtClean="0"/>
          </a:p>
          <a:p>
            <a:pPr lvl="1"/>
            <a:r>
              <a:rPr lang="en-US" sz="1800" dirty="0" smtClean="0"/>
              <a:t>4 </a:t>
            </a:r>
            <a:r>
              <a:rPr lang="ru-RU" sz="1800" dirty="0" smtClean="0"/>
              <a:t>режима работы ПК- настройка, аудит, пользовательский и расширенный. Режимы отличаются уровнем доверия к ключам.</a:t>
            </a:r>
          </a:p>
          <a:p>
            <a:r>
              <a:rPr lang="ru-RU" sz="1900" dirty="0" smtClean="0"/>
              <a:t>Поддержка удаленной работы (</a:t>
            </a:r>
            <a:r>
              <a:rPr lang="ru-RU" sz="1900" b="1" dirty="0" smtClean="0"/>
              <a:t>настройки </a:t>
            </a:r>
            <a:r>
              <a:rPr lang="en-US" sz="1900" b="1" dirty="0" smtClean="0"/>
              <a:t>UEF</a:t>
            </a:r>
            <a:r>
              <a:rPr lang="en-US" sz="1900" b="1" dirty="0"/>
              <a:t>I</a:t>
            </a:r>
            <a:r>
              <a:rPr lang="en-US" sz="1900" b="1" dirty="0" smtClean="0"/>
              <a:t> </a:t>
            </a:r>
            <a:r>
              <a:rPr lang="ru-RU" sz="1900" b="1" dirty="0" smtClean="0"/>
              <a:t>по сети</a:t>
            </a:r>
            <a:r>
              <a:rPr lang="ru-RU" sz="1900" dirty="0" smtClean="0"/>
              <a:t>).</a:t>
            </a:r>
            <a:endParaRPr lang="en-US" sz="1900" dirty="0" smtClean="0"/>
          </a:p>
          <a:p>
            <a:r>
              <a:rPr lang="ru-RU" sz="1900" b="1" dirty="0" smtClean="0"/>
              <a:t>Возможность загрузки </a:t>
            </a:r>
            <a:r>
              <a:rPr lang="en-US" sz="1900" b="1" dirty="0" smtClean="0"/>
              <a:t>UEFI c </a:t>
            </a:r>
            <a:r>
              <a:rPr lang="ru-RU" sz="1900" b="1" dirty="0" smtClean="0"/>
              <a:t>ЗУ </a:t>
            </a:r>
            <a:r>
              <a:rPr lang="ru-RU" sz="1900" dirty="0" smtClean="0"/>
              <a:t>или по сети</a:t>
            </a:r>
          </a:p>
          <a:p>
            <a:r>
              <a:rPr lang="ru-RU" sz="1900" dirty="0" smtClean="0"/>
              <a:t>Менеджер загрузок </a:t>
            </a:r>
            <a:r>
              <a:rPr lang="ru-RU" sz="1900" b="1" dirty="0" smtClean="0"/>
              <a:t>– выбор ОС</a:t>
            </a:r>
            <a:endParaRPr lang="en-US" sz="1900" b="1" dirty="0" smtClean="0"/>
          </a:p>
          <a:p>
            <a:pPr marL="342900" lvl="2" indent="-342900"/>
            <a:r>
              <a:rPr lang="ru-RU" sz="1900" b="1" dirty="0"/>
              <a:t>Поддержка встроенных утилит</a:t>
            </a:r>
            <a:r>
              <a:rPr lang="ru-RU" sz="1900" dirty="0"/>
              <a:t>, таких как, браузер или иногда подобие </a:t>
            </a:r>
            <a:r>
              <a:rPr lang="en-US" sz="1900" dirty="0"/>
              <a:t>Live CD</a:t>
            </a:r>
            <a:r>
              <a:rPr lang="ru-RU" sz="1900" dirty="0"/>
              <a:t>, у каждого производителя свой </a:t>
            </a:r>
            <a:r>
              <a:rPr lang="en-US" sz="1900" dirty="0" smtClean="0"/>
              <a:t>UEFI</a:t>
            </a:r>
          </a:p>
          <a:p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401987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Системная плата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760640"/>
          </a:xfrm>
        </p:spPr>
        <p:txBody>
          <a:bodyPr>
            <a:noAutofit/>
          </a:bodyPr>
          <a:lstStyle/>
          <a:p>
            <a:r>
              <a:rPr lang="ru-RU" sz="1800" dirty="0" smtClean="0"/>
              <a:t>В архитектуру системной платы интегрированы: </a:t>
            </a:r>
          </a:p>
          <a:p>
            <a:pPr marL="742950" lvl="2" indent="-342900"/>
            <a:r>
              <a:rPr lang="ru-RU" sz="1800" b="1" dirty="0" smtClean="0"/>
              <a:t>Микросхемы чипсета </a:t>
            </a:r>
            <a:r>
              <a:rPr lang="ru-RU" sz="1800" dirty="0" smtClean="0"/>
              <a:t>(</a:t>
            </a:r>
            <a:r>
              <a:rPr lang="en-US" sz="1800" dirty="0" smtClean="0"/>
              <a:t>chip-set) </a:t>
            </a:r>
            <a:r>
              <a:rPr lang="ru-RU" sz="1800" dirty="0" smtClean="0"/>
              <a:t>(северный и южный мост</a:t>
            </a:r>
            <a:r>
              <a:rPr lang="en-US" sz="1800" dirty="0" smtClean="0"/>
              <a:t>, </a:t>
            </a:r>
            <a:r>
              <a:rPr lang="ru-RU" sz="1800" dirty="0" smtClean="0"/>
              <a:t>в </a:t>
            </a:r>
            <a:r>
              <a:rPr lang="ru-RU" sz="1800" dirty="0" err="1" smtClean="0"/>
              <a:t>т.ч</a:t>
            </a:r>
            <a:r>
              <a:rPr lang="ru-RU" sz="1800" dirty="0" smtClean="0"/>
              <a:t>. порывания</a:t>
            </a:r>
          </a:p>
          <a:p>
            <a:pPr marL="400050" lvl="2" indent="0">
              <a:buNone/>
            </a:pPr>
            <a:r>
              <a:rPr lang="ru-RU" sz="1800" dirty="0" smtClean="0"/>
              <a:t>	Прямой доступ к памяти </a:t>
            </a:r>
            <a:r>
              <a:rPr lang="en-US" sz="1800" dirty="0" smtClean="0"/>
              <a:t>(DMA) </a:t>
            </a:r>
            <a:r>
              <a:rPr lang="ru-RU" sz="1800" dirty="0" smtClean="0"/>
              <a:t>и т.д.)</a:t>
            </a:r>
            <a:endParaRPr lang="en-US" sz="1800" dirty="0" smtClean="0"/>
          </a:p>
          <a:p>
            <a:pPr marL="742950" lvl="2" indent="-342900"/>
            <a:r>
              <a:rPr lang="ru-RU" sz="1800" b="1" dirty="0" smtClean="0"/>
              <a:t>Микросхема ПЗУ</a:t>
            </a:r>
            <a:r>
              <a:rPr lang="ru-RU" sz="1800" dirty="0" smtClean="0"/>
              <a:t> </a:t>
            </a:r>
            <a:r>
              <a:rPr lang="en-US" sz="1800" dirty="0" smtClean="0"/>
              <a:t>(CMOS), </a:t>
            </a:r>
            <a:r>
              <a:rPr lang="ru-RU" sz="1800" dirty="0" smtClean="0"/>
              <a:t>содержащая программу </a:t>
            </a:r>
            <a:r>
              <a:rPr lang="en-US" sz="1800" dirty="0" smtClean="0"/>
              <a:t>BIOS(UEFI), </a:t>
            </a:r>
            <a:r>
              <a:rPr lang="ru-RU" sz="1800" dirty="0" smtClean="0"/>
              <a:t>систему </a:t>
            </a:r>
            <a:r>
              <a:rPr lang="en-US" sz="1800" dirty="0" smtClean="0"/>
              <a:t>P&amp;P</a:t>
            </a:r>
          </a:p>
          <a:p>
            <a:pPr marL="742950" lvl="2" indent="-342900"/>
            <a:r>
              <a:rPr lang="ru-RU" sz="1800" b="1" dirty="0" smtClean="0"/>
              <a:t>Систему магистралей </a:t>
            </a:r>
            <a:r>
              <a:rPr lang="ru-RU" sz="1800" dirty="0" smtClean="0"/>
              <a:t>(системная магистраль </a:t>
            </a:r>
            <a:r>
              <a:rPr lang="en-US" sz="1800" dirty="0" smtClean="0"/>
              <a:t>(FBS, INTEL(QPI,DMI, FDI),</a:t>
            </a:r>
            <a:r>
              <a:rPr lang="ru-RU" sz="1800" dirty="0" smtClean="0"/>
              <a:t> </a:t>
            </a:r>
            <a:r>
              <a:rPr lang="en-US" sz="1800" dirty="0" smtClean="0"/>
              <a:t>AMD(HT,</a:t>
            </a:r>
            <a:r>
              <a:rPr lang="ru-RU" sz="1800" dirty="0" smtClean="0"/>
              <a:t> </a:t>
            </a:r>
            <a:r>
              <a:rPr lang="en-US" sz="1800" dirty="0" smtClean="0"/>
              <a:t>UMI)),  PCI-E, USB </a:t>
            </a:r>
            <a:r>
              <a:rPr lang="ru-RU" sz="1800" dirty="0" smtClean="0"/>
              <a:t>и т.д.)</a:t>
            </a:r>
            <a:endParaRPr lang="ru-RU" sz="1800" dirty="0"/>
          </a:p>
          <a:p>
            <a:pPr lvl="1"/>
            <a:r>
              <a:rPr lang="ru-RU" sz="1800" dirty="0" smtClean="0"/>
              <a:t>Разъем (сокет</a:t>
            </a:r>
            <a:r>
              <a:rPr lang="en-US" sz="1800" dirty="0"/>
              <a:t>,</a:t>
            </a:r>
            <a:r>
              <a:rPr lang="ru-RU" sz="1800" dirty="0" smtClean="0"/>
              <a:t> </a:t>
            </a:r>
            <a:r>
              <a:rPr lang="en-US" sz="1800" dirty="0" smtClean="0"/>
              <a:t>socket</a:t>
            </a:r>
            <a:r>
              <a:rPr lang="ru-RU" sz="1800" dirty="0" smtClean="0"/>
              <a:t>) </a:t>
            </a:r>
            <a:r>
              <a:rPr lang="ru-RU" sz="1800" dirty="0"/>
              <a:t>процессора, </a:t>
            </a:r>
            <a:endParaRPr lang="ru-RU" sz="1800" dirty="0" smtClean="0"/>
          </a:p>
          <a:p>
            <a:pPr lvl="1"/>
            <a:r>
              <a:rPr lang="ru-RU" sz="1800" dirty="0" smtClean="0"/>
              <a:t>Разъемы модулей </a:t>
            </a:r>
            <a:r>
              <a:rPr lang="ru-RU" sz="1800" dirty="0"/>
              <a:t>оперативной </a:t>
            </a:r>
            <a:r>
              <a:rPr lang="ru-RU" sz="1800" dirty="0" smtClean="0"/>
              <a:t>памяти</a:t>
            </a:r>
            <a:r>
              <a:rPr lang="en-US" sz="1800" dirty="0" smtClean="0"/>
              <a:t> (SIMM, DIMM)</a:t>
            </a:r>
            <a:r>
              <a:rPr lang="ru-RU" sz="1800" dirty="0" smtClean="0"/>
              <a:t>, </a:t>
            </a:r>
          </a:p>
          <a:p>
            <a:pPr lvl="1"/>
            <a:r>
              <a:rPr lang="ru-RU" sz="1800" dirty="0"/>
              <a:t>Разъемы </a:t>
            </a:r>
            <a:r>
              <a:rPr lang="ru-RU" sz="1800" dirty="0" smtClean="0"/>
              <a:t>видеоадаптера</a:t>
            </a:r>
            <a:r>
              <a:rPr lang="en-US" sz="1800" dirty="0" smtClean="0"/>
              <a:t> (AGP, PCI, PCI-Express),</a:t>
            </a:r>
          </a:p>
          <a:p>
            <a:pPr lvl="1"/>
            <a:r>
              <a:rPr lang="ru-RU" sz="1800" dirty="0" smtClean="0"/>
              <a:t>Разъемы для подключения внешних запоминающих устройств </a:t>
            </a:r>
            <a:r>
              <a:rPr lang="en-US" sz="1800" dirty="0" smtClean="0"/>
              <a:t>(SATA, IDE)</a:t>
            </a:r>
          </a:p>
          <a:p>
            <a:pPr lvl="1"/>
            <a:r>
              <a:rPr lang="ru-RU" sz="1800" dirty="0" smtClean="0"/>
              <a:t>Разъемы работы с периферийными устройствами и др. разъемы </a:t>
            </a:r>
            <a:r>
              <a:rPr lang="en-US" sz="1800" dirty="0" smtClean="0"/>
              <a:t>(USB, COM, </a:t>
            </a:r>
            <a:r>
              <a:rPr lang="en-US" sz="1800" dirty="0"/>
              <a:t>IEEE 1394 (FireWire</a:t>
            </a:r>
            <a:r>
              <a:rPr lang="en-US" sz="1800" dirty="0" smtClean="0"/>
              <a:t>), PS/2 </a:t>
            </a:r>
            <a:r>
              <a:rPr lang="ru-RU" sz="1800" dirty="0" smtClean="0"/>
              <a:t>и др.)</a:t>
            </a:r>
            <a:endParaRPr lang="ru-RU" sz="1800" dirty="0"/>
          </a:p>
          <a:p>
            <a:pPr marL="685800" lvl="2"/>
            <a:r>
              <a:rPr lang="ru-RU" sz="1800" b="1" dirty="0" smtClean="0"/>
              <a:t>Платы расширения </a:t>
            </a:r>
            <a:r>
              <a:rPr lang="ru-RU" sz="1800" dirty="0" smtClean="0"/>
              <a:t>(сетевая, </a:t>
            </a:r>
            <a:r>
              <a:rPr lang="en-US" sz="1800" dirty="0" err="1" smtClean="0"/>
              <a:t>wi-fi</a:t>
            </a:r>
            <a:r>
              <a:rPr lang="en-US" sz="1800" dirty="0" smtClean="0"/>
              <a:t>,</a:t>
            </a:r>
            <a:r>
              <a:rPr lang="ru-RU" sz="1800" dirty="0" smtClean="0"/>
              <a:t> звуковая</a:t>
            </a:r>
            <a:r>
              <a:rPr lang="en-US" sz="1800" dirty="0" smtClean="0"/>
              <a:t> </a:t>
            </a:r>
            <a:r>
              <a:rPr lang="ru-RU" sz="1800" dirty="0" smtClean="0"/>
              <a:t>и т.д.)</a:t>
            </a:r>
          </a:p>
          <a:p>
            <a:pPr marL="285750" lvl="1">
              <a:buFont typeface="Arial" panose="020B0604020202020204" pitchFamily="34" charset="0"/>
              <a:buChar char="•"/>
            </a:pPr>
            <a:r>
              <a:rPr lang="ru-RU" sz="1800" dirty="0" smtClean="0"/>
              <a:t>Материнская </a:t>
            </a:r>
            <a:r>
              <a:rPr lang="ru-RU" sz="1800" dirty="0"/>
              <a:t>плата во многом определяет производительность и функциональные возможности компьютера, включая средства оптимальной </a:t>
            </a:r>
            <a:r>
              <a:rPr lang="ru-RU" sz="1800" dirty="0" smtClean="0"/>
              <a:t>настройки и мониторинга.</a:t>
            </a:r>
            <a:endParaRPr lang="ru-RU" sz="1800" dirty="0"/>
          </a:p>
          <a:p>
            <a:r>
              <a:rPr lang="ru-RU" sz="1800" dirty="0" smtClean="0"/>
              <a:t>Основные производители: </a:t>
            </a:r>
            <a:r>
              <a:rPr lang="ru-RU" sz="1800" dirty="0" err="1" smtClean="0"/>
              <a:t>Intel</a:t>
            </a:r>
            <a:r>
              <a:rPr lang="ru-RU" sz="1800" dirty="0"/>
              <a:t>, </a:t>
            </a:r>
            <a:r>
              <a:rPr lang="ru-RU" sz="1800" dirty="0" err="1"/>
              <a:t>ASUSTek</a:t>
            </a:r>
            <a:r>
              <a:rPr lang="ru-RU" sz="1800" dirty="0"/>
              <a:t>, MSI, </a:t>
            </a:r>
            <a:r>
              <a:rPr lang="en-US" sz="1800" dirty="0" err="1" smtClean="0"/>
              <a:t>GigaByte</a:t>
            </a:r>
            <a:r>
              <a:rPr lang="en-US" sz="1800" dirty="0"/>
              <a:t> </a:t>
            </a:r>
            <a:r>
              <a:rPr lang="ru-RU" sz="1800" dirty="0" smtClean="0"/>
              <a:t>и </a:t>
            </a:r>
            <a:r>
              <a:rPr lang="ru-RU" sz="1800" dirty="0" err="1" smtClean="0"/>
              <a:t>тп</a:t>
            </a:r>
            <a:endParaRPr lang="ru-RU" sz="1800" dirty="0"/>
          </a:p>
          <a:p>
            <a:endParaRPr lang="ru-RU" sz="1800" i="1" dirty="0" smtClean="0"/>
          </a:p>
          <a:p>
            <a:endParaRPr lang="ru-RU" sz="16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9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784976" cy="490066"/>
          </a:xfrm>
        </p:spPr>
        <p:txBody>
          <a:bodyPr>
            <a:noAutofit/>
          </a:bodyPr>
          <a:lstStyle/>
          <a:p>
            <a:r>
              <a:rPr lang="ru-RU" sz="2800" b="1" dirty="0"/>
              <a:t>Базовая система ввода-вывода (</a:t>
            </a:r>
            <a:r>
              <a:rPr lang="en-US" sz="2800" b="1" dirty="0"/>
              <a:t>BIOS</a:t>
            </a:r>
            <a:r>
              <a:rPr lang="ru-RU" sz="2800" b="1" dirty="0"/>
              <a:t>).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ru-RU" sz="2800" b="1" dirty="0" smtClean="0"/>
              <a:t>Особенности </a:t>
            </a:r>
            <a:r>
              <a:rPr lang="en-US" sz="2800" b="1" dirty="0"/>
              <a:t>UEFI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80728"/>
            <a:ext cx="8640960" cy="3744416"/>
          </a:xfrm>
        </p:spPr>
        <p:txBody>
          <a:bodyPr>
            <a:normAutofit fontScale="92500" lnSpcReduction="10000"/>
          </a:bodyPr>
          <a:lstStyle/>
          <a:p>
            <a:pPr marL="342900" lvl="2" indent="-342900"/>
            <a:r>
              <a:rPr lang="ru-RU" sz="2000" b="1" dirty="0" smtClean="0"/>
              <a:t>Основная идея</a:t>
            </a:r>
            <a:r>
              <a:rPr lang="en-US" sz="2000" b="1" dirty="0" smtClean="0"/>
              <a:t> UEFI</a:t>
            </a:r>
            <a:r>
              <a:rPr lang="ru-RU" sz="2000" b="1" dirty="0" smtClean="0"/>
              <a:t> </a:t>
            </a:r>
            <a:r>
              <a:rPr lang="ru-RU" sz="2000" dirty="0"/>
              <a:t>— сделать прошивку модульной и расширяемой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800100" lvl="3" indent="-342900"/>
            <a:r>
              <a:rPr lang="ru-RU" sz="1700" dirty="0"/>
              <a:t>UEFI позволяет расширять прошивку через загрузку </a:t>
            </a:r>
            <a:r>
              <a:rPr lang="ru-RU" sz="1700" dirty="0" smtClean="0"/>
              <a:t>образов</a:t>
            </a:r>
            <a:r>
              <a:rPr lang="en-US" sz="1700" dirty="0" smtClean="0"/>
              <a:t> </a:t>
            </a:r>
            <a:r>
              <a:rPr lang="ru-RU" sz="1700" dirty="0" smtClean="0"/>
              <a:t>(драйверов или приложений в формате </a:t>
            </a:r>
            <a:r>
              <a:rPr lang="en-US" sz="1700" dirty="0"/>
              <a:t>PE32/PE32</a:t>
            </a:r>
            <a:r>
              <a:rPr lang="en-US" sz="1700" dirty="0" smtClean="0"/>
              <a:t>+.</a:t>
            </a:r>
            <a:r>
              <a:rPr lang="ru-RU" sz="1700" dirty="0" smtClean="0"/>
              <a:t>).</a:t>
            </a:r>
          </a:p>
          <a:p>
            <a:pPr marL="342900" lvl="2" indent="-342900"/>
            <a:r>
              <a:rPr lang="ru-RU" sz="2000" dirty="0"/>
              <a:t>Расширение, а также идентификация компонентов UEFI выполняется с помощью </a:t>
            </a:r>
            <a:r>
              <a:rPr lang="ru-RU" sz="2000" b="1" dirty="0"/>
              <a:t>GUID-записей</a:t>
            </a:r>
            <a:r>
              <a:rPr lang="ru-RU" sz="2000" dirty="0"/>
              <a:t>. </a:t>
            </a:r>
            <a:endParaRPr lang="ru-RU" sz="2000" dirty="0" smtClean="0"/>
          </a:p>
          <a:p>
            <a:pPr marL="800100" lvl="3" indent="-342900"/>
            <a:r>
              <a:rPr lang="ru-RU" sz="1700" dirty="0" smtClean="0"/>
              <a:t>GUID </a:t>
            </a:r>
            <a:r>
              <a:rPr lang="ru-RU" sz="1700" dirty="0"/>
              <a:t>представляет собой уникальный 128-битный идентификатор, соответствующий тому или иному компоненту прошивки</a:t>
            </a:r>
            <a:r>
              <a:rPr lang="ru-RU" sz="1700" dirty="0" smtClean="0"/>
              <a:t>.</a:t>
            </a:r>
          </a:p>
          <a:p>
            <a:pPr marL="342900" lvl="2" indent="-342900"/>
            <a:r>
              <a:rPr lang="ru-RU" sz="2000" dirty="0"/>
              <a:t>Любое устройство или образ в UEFI имеют собственный протокол обработки. </a:t>
            </a:r>
            <a:endParaRPr lang="ru-RU" sz="2000" dirty="0" smtClean="0"/>
          </a:p>
          <a:p>
            <a:pPr marL="800100" lvl="3" indent="-342900"/>
            <a:r>
              <a:rPr lang="ru-RU" sz="1700" dirty="0" smtClean="0"/>
              <a:t>Каждый </a:t>
            </a:r>
            <a:r>
              <a:rPr lang="ru-RU" sz="1700" dirty="0"/>
              <a:t>протокол состоит из GUID и структуры интерфейса протокола</a:t>
            </a:r>
            <a:r>
              <a:rPr lang="ru-RU" sz="1700" dirty="0" smtClean="0"/>
              <a:t>.</a:t>
            </a:r>
          </a:p>
          <a:p>
            <a:pPr marL="800100" lvl="3" indent="-342900"/>
            <a:r>
              <a:rPr lang="ru-RU" sz="1700" dirty="0" smtClean="0"/>
              <a:t>Структура </a:t>
            </a:r>
            <a:r>
              <a:rPr lang="ru-RU" sz="1700" dirty="0"/>
              <a:t>интерфейса протокола содержит функции и данные, которые используются для доступа к тому или иному устройству. </a:t>
            </a:r>
            <a:endParaRPr lang="ru-RU" sz="1700" dirty="0" smtClean="0"/>
          </a:p>
          <a:p>
            <a:pPr marL="342900" lvl="2" indent="-342900"/>
            <a:r>
              <a:rPr lang="ru-RU" sz="2000" dirty="0" smtClean="0"/>
              <a:t>Управление </a:t>
            </a:r>
            <a:r>
              <a:rPr lang="ru-RU" sz="2000" dirty="0"/>
              <a:t>протоколами обеспечивают специальные службы UEFI (</a:t>
            </a:r>
            <a:r>
              <a:rPr lang="ru-RU" sz="2000" dirty="0" err="1"/>
              <a:t>LocateProtocol</a:t>
            </a:r>
            <a:r>
              <a:rPr lang="ru-RU" sz="2000" dirty="0"/>
              <a:t>, </a:t>
            </a:r>
            <a:r>
              <a:rPr lang="ru-RU" sz="2000" dirty="0" err="1"/>
              <a:t>OpenProtocol</a:t>
            </a:r>
            <a:r>
              <a:rPr lang="ru-RU" sz="2000" dirty="0"/>
              <a:t> и другие).</a:t>
            </a:r>
            <a:endParaRPr lang="ru-RU" sz="1900" dirty="0"/>
          </a:p>
          <a:p>
            <a:endParaRPr lang="ru-RU" sz="1900" dirty="0"/>
          </a:p>
        </p:txBody>
      </p:sp>
      <p:pic>
        <p:nvPicPr>
          <p:cNvPr id="3074" name="Picture 2" descr="ÐÐµÐºÐ¾ÑÐ¾ÑÑÐµ Ð¾Ð±ÑÐ°Ð·Ñ UEFI Ð² UEFIT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08" y="4509216"/>
            <a:ext cx="6725953" cy="20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869160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Примеры </a:t>
            </a:r>
            <a:endParaRPr lang="en-US" dirty="0" smtClean="0"/>
          </a:p>
          <a:p>
            <a:r>
              <a:rPr lang="ru-RU" dirty="0" smtClean="0"/>
              <a:t>образов </a:t>
            </a:r>
            <a:r>
              <a:rPr lang="en-US" dirty="0" smtClean="0"/>
              <a:t>UEFI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5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3200" b="1" dirty="0" smtClean="0"/>
              <a:t>Системная плата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6084" y="764409"/>
            <a:ext cx="8352928" cy="5760640"/>
          </a:xfrm>
        </p:spPr>
        <p:txBody>
          <a:bodyPr>
            <a:noAutofit/>
          </a:bodyPr>
          <a:lstStyle/>
          <a:p>
            <a:r>
              <a:rPr lang="ru-RU" sz="1800" b="1" dirty="0" smtClean="0"/>
              <a:t>Чипсет</a:t>
            </a:r>
            <a:r>
              <a:rPr lang="ru-RU" sz="1800" b="1" dirty="0"/>
              <a:t>.</a:t>
            </a:r>
            <a:r>
              <a:rPr lang="ru-RU" sz="1800" dirty="0"/>
              <a:t> Это связующий элемент системной платы, благодаря которому обеспечивается совместное функционирование центрального процессора, подсистем памяти, устройств ввода-вывода и так далее. Как правило, чипсет имеет </a:t>
            </a:r>
            <a:r>
              <a:rPr lang="ru-RU" sz="1800" dirty="0" smtClean="0"/>
              <a:t>северный </a:t>
            </a:r>
            <a:r>
              <a:rPr lang="ru-RU" sz="1800" dirty="0"/>
              <a:t>мост и южный мост. </a:t>
            </a:r>
            <a:endParaRPr lang="ru-RU" sz="1800" dirty="0" smtClean="0"/>
          </a:p>
          <a:p>
            <a:r>
              <a:rPr lang="ru-RU" sz="1800" b="1" dirty="0" smtClean="0"/>
              <a:t>Северный мост </a:t>
            </a:r>
            <a:r>
              <a:rPr lang="ru-RU" sz="1800" dirty="0" smtClean="0"/>
              <a:t>- </a:t>
            </a:r>
            <a:r>
              <a:rPr lang="ru-RU" sz="1800" dirty="0"/>
              <a:t>связь процессора </a:t>
            </a:r>
            <a:r>
              <a:rPr lang="ru-RU" sz="1800" dirty="0" smtClean="0"/>
              <a:t>с основными устройствами ЭВМ (ОЗУ, графическая карта)</a:t>
            </a:r>
          </a:p>
          <a:p>
            <a:r>
              <a:rPr lang="ru-RU" sz="1800" dirty="0" smtClean="0"/>
              <a:t> </a:t>
            </a:r>
            <a:r>
              <a:rPr lang="ru-RU" sz="1800" b="1" dirty="0" smtClean="0"/>
              <a:t>Южный мост </a:t>
            </a:r>
            <a:r>
              <a:rPr lang="ru-RU" sz="1800" dirty="0" smtClean="0"/>
              <a:t>за работа </a:t>
            </a:r>
            <a:r>
              <a:rPr lang="ru-RU" sz="1800" dirty="0"/>
              <a:t>дисковой подсистемы и интерфейсные </a:t>
            </a:r>
            <a:r>
              <a:rPr lang="ru-RU" sz="1800" dirty="0" smtClean="0"/>
              <a:t>разъемы</a:t>
            </a:r>
          </a:p>
          <a:p>
            <a:r>
              <a:rPr lang="ru-RU" sz="1800" dirty="0" smtClean="0"/>
              <a:t>Иногда мосты объединены </a:t>
            </a:r>
            <a:r>
              <a:rPr lang="ru-RU" sz="1800" dirty="0"/>
              <a:t>в одном чипе.</a:t>
            </a:r>
          </a:p>
          <a:p>
            <a:r>
              <a:rPr lang="ru-RU" sz="1800" b="1" dirty="0"/>
              <a:t>IDE-интерфейс.</a:t>
            </a:r>
            <a:r>
              <a:rPr lang="ru-RU" sz="1800" dirty="0"/>
              <a:t> Через данный </a:t>
            </a:r>
            <a:r>
              <a:rPr lang="ru-RU" sz="1800" dirty="0" smtClean="0"/>
              <a:t>интерфейс</a:t>
            </a:r>
            <a:endParaRPr lang="ru-RU" sz="1800" dirty="0"/>
          </a:p>
          <a:p>
            <a:r>
              <a:rPr lang="ru-RU" sz="1800" b="1" dirty="0" smtClean="0"/>
              <a:t>Интерфейсы </a:t>
            </a:r>
            <a:r>
              <a:rPr lang="ru-RU" sz="1800" b="1" dirty="0"/>
              <a:t>типа </a:t>
            </a:r>
            <a:r>
              <a:rPr lang="ru-RU" sz="1800" b="1" dirty="0" smtClean="0"/>
              <a:t>ATA </a:t>
            </a:r>
            <a:r>
              <a:rPr lang="en-US" sz="1800" b="1" dirty="0" smtClean="0"/>
              <a:t>(SATA) </a:t>
            </a:r>
            <a:r>
              <a:rPr lang="ru-RU" sz="1800" b="1" dirty="0" smtClean="0"/>
              <a:t>и </a:t>
            </a:r>
            <a:r>
              <a:rPr lang="en-US" sz="1800" b="1" dirty="0" smtClean="0"/>
              <a:t>IDE</a:t>
            </a:r>
            <a:r>
              <a:rPr lang="ru-RU" sz="1800" b="1" dirty="0" smtClean="0"/>
              <a:t>.</a:t>
            </a:r>
            <a:r>
              <a:rPr lang="ru-RU" sz="1800" dirty="0"/>
              <a:t>  подключаются внутренние жесткие диски и оптические приводы. </a:t>
            </a:r>
            <a:endParaRPr lang="en-US" sz="1800" dirty="0" smtClean="0"/>
          </a:p>
          <a:p>
            <a:r>
              <a:rPr lang="ru-RU" sz="1800" b="1" dirty="0" smtClean="0"/>
              <a:t>Слоты </a:t>
            </a:r>
            <a:r>
              <a:rPr lang="ru-RU" sz="1800" b="1" dirty="0"/>
              <a:t>расширения PCI.</a:t>
            </a:r>
            <a:r>
              <a:rPr lang="ru-RU" sz="1800" dirty="0"/>
              <a:t> В разъемы PCI вставляются звуковые и сетевые карты компьютера.</a:t>
            </a:r>
          </a:p>
          <a:p>
            <a:r>
              <a:rPr lang="ru-RU" sz="1800" b="1" dirty="0"/>
              <a:t>Слоты PCI-</a:t>
            </a:r>
            <a:r>
              <a:rPr lang="ru-RU" sz="1800" b="1" dirty="0" err="1"/>
              <a:t>Express</a:t>
            </a:r>
            <a:r>
              <a:rPr lang="ru-RU" sz="1800" b="1" dirty="0"/>
              <a:t> x16</a:t>
            </a:r>
            <a:r>
              <a:rPr lang="ru-RU" sz="1800" b="1" dirty="0" smtClean="0"/>
              <a:t>.</a:t>
            </a:r>
            <a:r>
              <a:rPr lang="ru-RU" sz="1800" dirty="0" smtClean="0"/>
              <a:t> Установка </a:t>
            </a:r>
            <a:r>
              <a:rPr lang="ru-RU" sz="1800" dirty="0"/>
              <a:t>графической платы. </a:t>
            </a:r>
          </a:p>
          <a:p>
            <a:r>
              <a:rPr lang="ru-RU" sz="1800" b="1" dirty="0"/>
              <a:t>Слоты PCI-</a:t>
            </a:r>
            <a:r>
              <a:rPr lang="ru-RU" sz="1800" b="1" dirty="0" err="1"/>
              <a:t>Express</a:t>
            </a:r>
            <a:r>
              <a:rPr lang="ru-RU" sz="1800" b="1" dirty="0"/>
              <a:t> x1.</a:t>
            </a:r>
            <a:r>
              <a:rPr lang="ru-RU" sz="1800" dirty="0"/>
              <a:t> </a:t>
            </a:r>
            <a:r>
              <a:rPr lang="ru-RU" sz="1800" dirty="0" smtClean="0"/>
              <a:t>Установка устройств типа </a:t>
            </a:r>
            <a:r>
              <a:rPr lang="ru-RU" sz="1800" dirty="0" err="1" smtClean="0"/>
              <a:t>Wi</a:t>
            </a:r>
            <a:r>
              <a:rPr lang="ru-RU" sz="1800" dirty="0" smtClean="0"/>
              <a:t>-</a:t>
            </a:r>
            <a:r>
              <a:rPr lang="ru-RU" sz="1800" dirty="0" err="1" smtClean="0"/>
              <a:t>Fi</a:t>
            </a:r>
            <a:r>
              <a:rPr lang="ru-RU" sz="1800" dirty="0" smtClean="0"/>
              <a:t>-карты </a:t>
            </a:r>
            <a:r>
              <a:rPr lang="ru-RU" sz="1800" dirty="0"/>
              <a:t>и GSM-модемы, а также различные контроллеры.</a:t>
            </a:r>
          </a:p>
          <a:p>
            <a:r>
              <a:rPr lang="ru-RU" sz="1800" b="1" dirty="0" smtClean="0"/>
              <a:t>Разъем </a:t>
            </a:r>
            <a:r>
              <a:rPr lang="ru-RU" sz="1800" b="1" dirty="0"/>
              <a:t>для батарейки BIOS.</a:t>
            </a:r>
            <a:r>
              <a:rPr lang="ru-RU" sz="1800" dirty="0"/>
              <a:t> </a:t>
            </a:r>
            <a:r>
              <a:rPr lang="ru-RU" sz="1800" dirty="0" smtClean="0"/>
              <a:t>(CMOS-память</a:t>
            </a:r>
            <a:r>
              <a:rPr lang="ru-RU" sz="1800" dirty="0"/>
              <a:t>,</a:t>
            </a:r>
            <a:r>
              <a:rPr lang="ru-RU" sz="1800" dirty="0" smtClean="0"/>
              <a:t> является энергозависимой), для </a:t>
            </a:r>
            <a:r>
              <a:rPr lang="ru-RU" sz="1800" dirty="0"/>
              <a:t>ее питания используется специальная </a:t>
            </a:r>
            <a:r>
              <a:rPr lang="ru-RU" sz="1800" dirty="0" smtClean="0"/>
              <a:t>батарейка.</a:t>
            </a:r>
            <a:endParaRPr lang="ru-RU" sz="180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7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Особенности шинной организации системны плат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Аппаратные средства телекоммуникационных </a:t>
            </a:r>
            <a:r>
              <a:rPr lang="ru-RU" b="1" dirty="0" smtClean="0"/>
              <a:t>систем. Особенности архитектуры системных плат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084" y="338722"/>
            <a:ext cx="8229600" cy="397793"/>
          </a:xfrm>
        </p:spPr>
        <p:txBody>
          <a:bodyPr>
            <a:noAutofit/>
          </a:bodyPr>
          <a:lstStyle/>
          <a:p>
            <a:pPr lvl="1" algn="ctr"/>
            <a:r>
              <a:rPr lang="ru-RU" sz="2600" b="1" dirty="0" smtClean="0"/>
              <a:t>Шинная организация платы. </a:t>
            </a:r>
            <a:endParaRPr lang="ru-RU" sz="26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.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7200" y="790576"/>
            <a:ext cx="8229600" cy="5662760"/>
          </a:xfrm>
        </p:spPr>
        <p:txBody>
          <a:bodyPr>
            <a:normAutofit/>
          </a:bodyPr>
          <a:lstStyle/>
          <a:p>
            <a:r>
              <a:rPr lang="ru-RU" sz="2200" dirty="0" smtClean="0"/>
              <a:t>В современных системных платах </a:t>
            </a:r>
            <a:r>
              <a:rPr lang="ru-RU" sz="2200" dirty="0"/>
              <a:t>предусмотрено несколько </a:t>
            </a:r>
            <a:r>
              <a:rPr lang="ru-RU" sz="2200" dirty="0" smtClean="0"/>
              <a:t>шин</a:t>
            </a:r>
            <a:r>
              <a:rPr lang="en-US" sz="2200" dirty="0" smtClean="0"/>
              <a:t>.</a:t>
            </a:r>
            <a:endParaRPr lang="ru-RU" sz="2200" dirty="0" smtClean="0"/>
          </a:p>
          <a:p>
            <a:pPr marL="0" indent="0">
              <a:buNone/>
            </a:pPr>
            <a:r>
              <a:rPr lang="ru-RU" sz="2200" dirty="0" smtClean="0"/>
              <a:t>      	− </a:t>
            </a:r>
            <a:r>
              <a:rPr lang="ru-RU" sz="2200" dirty="0"/>
              <a:t>шины «процессор-память</a:t>
            </a:r>
            <a:r>
              <a:rPr lang="ru-RU" sz="2200" dirty="0" smtClean="0"/>
              <a:t>» </a:t>
            </a:r>
            <a:r>
              <a:rPr lang="en-US" sz="2200" dirty="0" smtClean="0"/>
              <a:t>(FSB, UMI, DMI)</a:t>
            </a:r>
            <a:r>
              <a:rPr lang="ru-RU" sz="2200" dirty="0" smtClean="0"/>
              <a:t>; </a:t>
            </a:r>
            <a:endParaRPr lang="ru-RU" sz="2200" dirty="0"/>
          </a:p>
          <a:p>
            <a:pPr marL="0" indent="0">
              <a:buNone/>
            </a:pPr>
            <a:r>
              <a:rPr lang="ru-RU" sz="2200" dirty="0" smtClean="0"/>
              <a:t>	− </a:t>
            </a:r>
            <a:r>
              <a:rPr lang="ru-RU" sz="2200" dirty="0"/>
              <a:t>шины </a:t>
            </a:r>
            <a:r>
              <a:rPr lang="ru-RU" sz="2200" dirty="0" smtClean="0"/>
              <a:t>ввода/вывода	</a:t>
            </a:r>
            <a:r>
              <a:rPr lang="en-US" sz="2200" dirty="0" smtClean="0"/>
              <a:t>(PCI, PCI-Express</a:t>
            </a:r>
            <a:r>
              <a:rPr lang="ru-RU" sz="2200" dirty="0" smtClean="0"/>
              <a:t>, </a:t>
            </a:r>
            <a:r>
              <a:rPr lang="en-US" sz="2200" dirty="0" smtClean="0"/>
              <a:t>USB)</a:t>
            </a:r>
            <a:r>
              <a:rPr lang="ru-RU" sz="2200" dirty="0" smtClean="0"/>
              <a:t>; </a:t>
            </a:r>
            <a:endParaRPr lang="en-US" sz="2200" dirty="0" smtClean="0"/>
          </a:p>
          <a:p>
            <a:pPr marL="0" indent="0">
              <a:buNone/>
            </a:pPr>
            <a:r>
              <a:rPr lang="ru-RU" sz="2200" dirty="0"/>
              <a:t>	</a:t>
            </a:r>
            <a:r>
              <a:rPr lang="ru-RU" sz="2200" dirty="0" smtClean="0"/>
              <a:t>− </a:t>
            </a:r>
            <a:r>
              <a:rPr lang="ru-RU" sz="2200" dirty="0"/>
              <a:t>системные </a:t>
            </a:r>
            <a:r>
              <a:rPr lang="ru-RU" sz="2200" dirty="0" smtClean="0"/>
              <a:t>шины</a:t>
            </a:r>
            <a:r>
              <a:rPr lang="en-US" sz="2200" dirty="0" smtClean="0"/>
              <a:t> </a:t>
            </a:r>
            <a:r>
              <a:rPr lang="ru-RU" sz="2200" dirty="0" smtClean="0"/>
              <a:t>(</a:t>
            </a:r>
            <a:r>
              <a:rPr lang="en-US" sz="2200" dirty="0" smtClean="0"/>
              <a:t>DMA)</a:t>
            </a:r>
            <a:r>
              <a:rPr lang="ru-RU" sz="2200" dirty="0" smtClean="0"/>
              <a:t>.</a:t>
            </a:r>
            <a:endParaRPr lang="ru-RU" sz="2200" dirty="0"/>
          </a:p>
          <a:p>
            <a:endParaRPr lang="ru-RU" sz="1800" dirty="0"/>
          </a:p>
        </p:txBody>
      </p:sp>
      <p:pic>
        <p:nvPicPr>
          <p:cNvPr id="1026" name="Picture 2" descr="Ð Ð¸ÑÑÐ½Ð¾Ðº 2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41759"/>
            <a:ext cx="5213409" cy="357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3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</TotalTime>
  <Words>3467</Words>
  <Application>Microsoft Office PowerPoint</Application>
  <PresentationFormat>Экран (4:3)</PresentationFormat>
  <Paragraphs>532</Paragraphs>
  <Slides>60</Slides>
  <Notes>43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1" baseType="lpstr">
      <vt:lpstr>Тема Office</vt:lpstr>
      <vt:lpstr>Аппаратные средства телекоммуникационных систем</vt:lpstr>
      <vt:lpstr>Особенности архитектуры системны плат</vt:lpstr>
      <vt:lpstr>Системная плата</vt:lpstr>
      <vt:lpstr>Системная плата</vt:lpstr>
      <vt:lpstr>Системная плата</vt:lpstr>
      <vt:lpstr>Системная плата</vt:lpstr>
      <vt:lpstr>Системная плата</vt:lpstr>
      <vt:lpstr>Особенности шинной организации системны плат</vt:lpstr>
      <vt:lpstr>Шинная организация платы. </vt:lpstr>
      <vt:lpstr>Виды шин</vt:lpstr>
      <vt:lpstr>Виды шин</vt:lpstr>
      <vt:lpstr>Интерфейсные шины. Параллельные шины. </vt:lpstr>
      <vt:lpstr>Интерфейсные шины. Последовательные шины. </vt:lpstr>
      <vt:lpstr>Контроллеры шин </vt:lpstr>
      <vt:lpstr>Контроллеры шин. Механизм прерываний </vt:lpstr>
      <vt:lpstr>Способы организации шин</vt:lpstr>
      <vt:lpstr>Способы организации шин</vt:lpstr>
      <vt:lpstr>Способы организации шин</vt:lpstr>
      <vt:lpstr>Интерфейсные шины</vt:lpstr>
      <vt:lpstr>Интерфейсные шины.  Подключение периферийных устройств</vt:lpstr>
      <vt:lpstr>Интерфейсные шины. Подключение периферийных устройств</vt:lpstr>
      <vt:lpstr>Интерфейсные шины.  Разъемы интерфейсов на типичной материнской плате</vt:lpstr>
      <vt:lpstr>Интерфейсные шины.  Подключение периферийных устройств</vt:lpstr>
      <vt:lpstr>Шина PCI</vt:lpstr>
      <vt:lpstr>Шина PCI. Характеристики</vt:lpstr>
      <vt:lpstr>Шина PCI-Express</vt:lpstr>
      <vt:lpstr>Шина PCI-Express. Особенности организации сети</vt:lpstr>
      <vt:lpstr>Шина PCI-Express. Особенности</vt:lpstr>
      <vt:lpstr>Шина PCI-Express. Особенности</vt:lpstr>
      <vt:lpstr>IDE (PATA)</vt:lpstr>
      <vt:lpstr>SATA</vt:lpstr>
      <vt:lpstr>SATA</vt:lpstr>
      <vt:lpstr>SCSI</vt:lpstr>
      <vt:lpstr>SAS</vt:lpstr>
      <vt:lpstr>Интерфейс DIMM</vt:lpstr>
      <vt:lpstr>Интерфейс USB</vt:lpstr>
      <vt:lpstr>Стандарт USB</vt:lpstr>
      <vt:lpstr>Промышленные интерфейсы</vt:lpstr>
      <vt:lpstr>USB. Свойства</vt:lpstr>
      <vt:lpstr>Шины процессор-память</vt:lpstr>
      <vt:lpstr>Шины процессор-чипсет. FSB шина</vt:lpstr>
      <vt:lpstr>Шины процессор-чипсет. FSB шина</vt:lpstr>
      <vt:lpstr>Шины процессор-чипсет.  HyperTransport (HT) шина</vt:lpstr>
      <vt:lpstr>Шины процессор-чипсет. HT шина</vt:lpstr>
      <vt:lpstr>Шины процессор-чипсет. QPI шина</vt:lpstr>
      <vt:lpstr>Шины процессор-чипсет.  Современные тенденции</vt:lpstr>
      <vt:lpstr>Особенности архитектуры чипсетов</vt:lpstr>
      <vt:lpstr>Особенности чипсетов</vt:lpstr>
      <vt:lpstr>Современные версии чипсетов Intel</vt:lpstr>
      <vt:lpstr>Современные версии чипсетов AMD</vt:lpstr>
      <vt:lpstr>Особенности базовых систем ввода-вывода BIOS и  UEFI</vt:lpstr>
      <vt:lpstr>Базовая система ввода-вывода (BIOS)</vt:lpstr>
      <vt:lpstr>Базовая система ввода-вывода (BIOS)</vt:lpstr>
      <vt:lpstr>Базовая система ввода-вывода (BIOS). Функции</vt:lpstr>
      <vt:lpstr>Базовая система ввода-вывода (BIOS). Plag&amp;Play (PnP)</vt:lpstr>
      <vt:lpstr>Базовая система ввода-вывода (BIOS). UEFI-BIOS</vt:lpstr>
      <vt:lpstr>Базовая система ввода-вывода (BIOS). UEFI-BIOS</vt:lpstr>
      <vt:lpstr>Базовая система ввода-вывода (BIOS). Особенности UEFI</vt:lpstr>
      <vt:lpstr>Базовая система ввода-вывода (BIOS).  Особенности UEFI</vt:lpstr>
      <vt:lpstr>Базовая система ввода-вывода (BIOS).  Особенности UEFI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RonkinMV</cp:lastModifiedBy>
  <cp:revision>172</cp:revision>
  <dcterms:created xsi:type="dcterms:W3CDTF">2018-09-05T04:46:37Z</dcterms:created>
  <dcterms:modified xsi:type="dcterms:W3CDTF">2019-03-19T15:21:48Z</dcterms:modified>
</cp:coreProperties>
</file>